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3" r:id="rId2"/>
    <p:sldId id="256" r:id="rId3"/>
    <p:sldId id="289" r:id="rId4"/>
    <p:sldId id="257" r:id="rId5"/>
    <p:sldId id="281" r:id="rId6"/>
    <p:sldId id="290" r:id="rId7"/>
    <p:sldId id="259" r:id="rId8"/>
    <p:sldId id="283" r:id="rId9"/>
    <p:sldId id="282" r:id="rId10"/>
    <p:sldId id="284" r:id="rId11"/>
    <p:sldId id="258" r:id="rId12"/>
    <p:sldId id="260" r:id="rId13"/>
    <p:sldId id="268" r:id="rId14"/>
    <p:sldId id="261" r:id="rId15"/>
    <p:sldId id="291" r:id="rId16"/>
    <p:sldId id="288" r:id="rId17"/>
    <p:sldId id="262" r:id="rId18"/>
    <p:sldId id="292" r:id="rId19"/>
    <p:sldId id="263" r:id="rId20"/>
    <p:sldId id="285" r:id="rId21"/>
    <p:sldId id="286" r:id="rId22"/>
    <p:sldId id="287" r:id="rId23"/>
    <p:sldId id="271" r:id="rId24"/>
    <p:sldId id="272" r:id="rId25"/>
    <p:sldId id="267" r:id="rId26"/>
    <p:sldId id="295" r:id="rId27"/>
    <p:sldId id="270" r:id="rId28"/>
    <p:sldId id="276" r:id="rId29"/>
    <p:sldId id="277"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Grange" initials="PG" lastIdx="1" clrIdx="0">
    <p:extLst>
      <p:ext uri="{19B8F6BF-5375-455C-9EA6-DF929625EA0E}">
        <p15:presenceInfo xmlns:p15="http://schemas.microsoft.com/office/powerpoint/2012/main" userId="S-1-5-21-1532133110-164244957-1544898942-41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25" autoAdjust="0"/>
    <p:restoredTop sz="94660"/>
  </p:normalViewPr>
  <p:slideViewPr>
    <p:cSldViewPr snapToGrid="0">
      <p:cViewPr varScale="1">
        <p:scale>
          <a:sx n="68" d="100"/>
          <a:sy n="68" d="100"/>
        </p:scale>
        <p:origin x="3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23T12:25:26.870"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23T12:25:26.87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2B9A-6515-4313-9280-DF7F241CDED9}" type="datetimeFigureOut">
              <a:rPr lang="en-GB" smtClean="0"/>
              <a:t>21/06/2017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CAEE9-D793-4B80-8C5D-27773E78C0F9}" type="slidenum">
              <a:rPr lang="en-GB" smtClean="0"/>
              <a:t>‹#›</a:t>
            </a:fld>
            <a:endParaRPr lang="en-GB"/>
          </a:p>
        </p:txBody>
      </p:sp>
    </p:spTree>
    <p:extLst>
      <p:ext uri="{BB962C8B-B14F-4D97-AF65-F5344CB8AC3E}">
        <p14:creationId xmlns:p14="http://schemas.microsoft.com/office/powerpoint/2010/main" val="81696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pic>
        <p:nvPicPr>
          <p:cNvPr id="8" name="Picture 7">
            <a:extLst>
              <a:ext uri="{FF2B5EF4-FFF2-40B4-BE49-F238E27FC236}">
                <a16:creationId xmlns:a16="http://schemas.microsoft.com/office/drawing/2014/main" id="{21F71C2F-FBF8-4F85-BE6E-187EF5F188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5135" y="5627348"/>
            <a:ext cx="818627" cy="1094127"/>
          </a:xfrm>
          <a:prstGeom prst="rect">
            <a:avLst/>
          </a:prstGeom>
        </p:spPr>
      </p:pic>
    </p:spTree>
    <p:extLst>
      <p:ext uri="{BB962C8B-B14F-4D97-AF65-F5344CB8AC3E}">
        <p14:creationId xmlns:p14="http://schemas.microsoft.com/office/powerpoint/2010/main" val="52950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117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01523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16140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01E3F2-DD7A-4026-8AF9-076A9846DF33}"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99492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11690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01E3F2-DD7A-4026-8AF9-076A9846DF33}" type="datetimeFigureOut">
              <a:rPr lang="en-GB" smtClean="0"/>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48805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01E3F2-DD7A-4026-8AF9-076A9846DF33}" type="datetimeFigureOut">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24139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1E3F2-DD7A-4026-8AF9-076A9846DF33}" type="datetimeFigureOut">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371707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973475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01E3F2-DD7A-4026-8AF9-076A9846DF33}"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85A1C6-D68F-4ECC-B6B5-D94DEB5E626F}" type="slidenum">
              <a:rPr lang="en-GB" smtClean="0"/>
              <a:t>‹#›</a:t>
            </a:fld>
            <a:endParaRPr lang="en-GB"/>
          </a:p>
        </p:txBody>
      </p:sp>
    </p:spTree>
    <p:extLst>
      <p:ext uri="{BB962C8B-B14F-4D97-AF65-F5344CB8AC3E}">
        <p14:creationId xmlns:p14="http://schemas.microsoft.com/office/powerpoint/2010/main" val="422212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1E3F2-DD7A-4026-8AF9-076A9846DF33}" type="datetimeFigureOut">
              <a:rPr lang="en-GB" smtClean="0"/>
              <a:t>21/06/2017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5A1C6-D68F-4ECC-B6B5-D94DEB5E626F}" type="slidenum">
              <a:rPr lang="en-GB" smtClean="0"/>
              <a:t>‹#›</a:t>
            </a:fld>
            <a:endParaRPr lang="en-GB"/>
          </a:p>
        </p:txBody>
      </p:sp>
    </p:spTree>
    <p:extLst>
      <p:ext uri="{BB962C8B-B14F-4D97-AF65-F5344CB8AC3E}">
        <p14:creationId xmlns:p14="http://schemas.microsoft.com/office/powerpoint/2010/main" val="14878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youtube.com/watch?v=m1pplBZu0oU" TargetMode="External"/><Relationship Id="rId5" Type="http://schemas.openxmlformats.org/officeDocument/2006/relationships/hyperlink" Target="https://www.youtube.com/watch?v=euRlmTHpSCI"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1pplBZu0oU"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18.png"/><Relationship Id="rId10" Type="http://schemas.openxmlformats.org/officeDocument/2006/relationships/image" Target="../media/image23.jp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wolseyacademy.co.uk/" TargetMode="Externa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cdn.auckland.ac.nz/assets/education/hattie/docs/influences-on-student-learning.pdf" TargetMode="External"/><Relationship Id="rId2" Type="http://schemas.openxmlformats.org/officeDocument/2006/relationships/hyperlink" Target="http://www.learner.org/workshops/socialstudies/pdf/session6/6.ClassroomQuestioning.pdf" TargetMode="External"/><Relationship Id="rId1" Type="http://schemas.openxmlformats.org/officeDocument/2006/relationships/slideLayout" Target="../slideLayouts/slideLayout1.xml"/><Relationship Id="rId5" Type="http://schemas.openxmlformats.org/officeDocument/2006/relationships/hyperlink" Target="http://psycnet.apa.org/psycinfo/1999-01454-012" TargetMode="External"/><Relationship Id="rId4" Type="http://schemas.openxmlformats.org/officeDocument/2006/relationships/hyperlink" Target="https://www.wired.com/2011/06/ff_feedbackloo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uRlmTHpSCI" TargetMode="External"/><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0631" y="240632"/>
            <a:ext cx="5694948" cy="914400"/>
          </a:xfrm>
          <a:prstGeom prst="rect">
            <a:avLst/>
          </a:prstGeom>
          <a:noFill/>
        </p:spPr>
        <p:txBody>
          <a:bodyPr wrap="square" rtlCol="0">
            <a:spAutoFit/>
          </a:bodyPr>
          <a:lstStyle/>
          <a:p>
            <a:r>
              <a:rPr lang="en-GB" dirty="0">
                <a:latin typeface="Arial Black" panose="020B0A04020102020204" pitchFamily="34" charset="0"/>
              </a:rPr>
              <a:t>Quick Start Guide:</a:t>
            </a:r>
          </a:p>
          <a:p>
            <a:r>
              <a:rPr lang="en-GB" dirty="0">
                <a:latin typeface="Arial" panose="020B0604020202020204" pitchFamily="34" charset="0"/>
                <a:cs typeface="Arial" panose="020B0604020202020204" pitchFamily="34" charset="0"/>
              </a:rPr>
              <a:t>Pupils lining up at the door? Not had your coffee yet?</a:t>
            </a:r>
          </a:p>
          <a:p>
            <a:r>
              <a:rPr lang="en-GB" dirty="0">
                <a:latin typeface="Arial" panose="020B0604020202020204" pitchFamily="34" charset="0"/>
                <a:cs typeface="Arial" panose="020B0604020202020204" pitchFamily="34" charset="0"/>
              </a:rPr>
              <a:t>Follow our quick start guide…</a:t>
            </a:r>
          </a:p>
        </p:txBody>
      </p:sp>
      <p:sp>
        <p:nvSpPr>
          <p:cNvPr id="6" name="Rounded Rectangle 5"/>
          <p:cNvSpPr/>
          <p:nvPr/>
        </p:nvSpPr>
        <p:spPr>
          <a:xfrm>
            <a:off x="417095" y="1331495"/>
            <a:ext cx="11181347" cy="511743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987338" y="4537072"/>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8" name="Oval 7"/>
          <p:cNvSpPr/>
          <p:nvPr/>
        </p:nvSpPr>
        <p:spPr>
          <a:xfrm>
            <a:off x="4703091" y="4537070"/>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9" name="Oval 8"/>
          <p:cNvSpPr/>
          <p:nvPr/>
        </p:nvSpPr>
        <p:spPr>
          <a:xfrm>
            <a:off x="8418844" y="4537071"/>
            <a:ext cx="529390" cy="545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1517" y="2081444"/>
            <a:ext cx="2206542" cy="194456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2481" y="2213811"/>
            <a:ext cx="2023811" cy="187776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0714" y="2081444"/>
            <a:ext cx="2662990" cy="1997243"/>
          </a:xfrm>
          <a:prstGeom prst="rect">
            <a:avLst/>
          </a:prstGeom>
        </p:spPr>
      </p:pic>
      <p:sp>
        <p:nvSpPr>
          <p:cNvPr id="14" name="TextBox 13"/>
          <p:cNvSpPr txBox="1"/>
          <p:nvPr/>
        </p:nvSpPr>
        <p:spPr>
          <a:xfrm>
            <a:off x="1534279" y="4499934"/>
            <a:ext cx="2967790"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Print and copy the 12 mark guidance sheet for pupils who need assistance. (slide 24)  </a:t>
            </a:r>
          </a:p>
        </p:txBody>
      </p:sp>
      <p:sp>
        <p:nvSpPr>
          <p:cNvPr id="16" name="TextBox 15"/>
          <p:cNvSpPr txBox="1"/>
          <p:nvPr/>
        </p:nvSpPr>
        <p:spPr>
          <a:xfrm>
            <a:off x="5250032" y="4499934"/>
            <a:ext cx="2967790" cy="230832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Check these links are valid and have them ready to play in browser: </a:t>
            </a:r>
          </a:p>
          <a:p>
            <a:r>
              <a:rPr lang="en-GB" sz="1600" dirty="0">
                <a:hlinkClick r:id="rId5"/>
              </a:rPr>
              <a:t>https://www.youtube.com/watch?v=euRlmTHpSCI</a:t>
            </a:r>
            <a:endParaRPr lang="en-GB" sz="1600" dirty="0"/>
          </a:p>
          <a:p>
            <a:r>
              <a:rPr lang="en-GB" sz="1600" dirty="0">
                <a:hlinkClick r:id="rId6"/>
              </a:rPr>
              <a:t>https://www.youtube.com/watch?v=m1pplBZu0oU</a:t>
            </a:r>
            <a:endParaRPr lang="en-GB" sz="1600" dirty="0"/>
          </a:p>
          <a:p>
            <a:endParaRPr lang="en-GB" sz="1600" dirty="0"/>
          </a:p>
          <a:p>
            <a:endParaRPr lang="en-GB" sz="1600" dirty="0">
              <a:latin typeface="Arial" panose="020B0604020202020204" pitchFamily="34" charset="0"/>
              <a:cs typeface="Arial" panose="020B0604020202020204" pitchFamily="34" charset="0"/>
            </a:endParaRPr>
          </a:p>
        </p:txBody>
      </p:sp>
      <p:sp>
        <p:nvSpPr>
          <p:cNvPr id="17" name="TextBox 16"/>
          <p:cNvSpPr txBox="1"/>
          <p:nvPr/>
        </p:nvSpPr>
        <p:spPr>
          <a:xfrm>
            <a:off x="9004634" y="4432809"/>
            <a:ext cx="2219070"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Put up title slide, meet students at door and instruct them to begin the Literacy/Numeracy settler task.</a:t>
            </a:r>
          </a:p>
        </p:txBody>
      </p:sp>
    </p:spTree>
    <p:extLst>
      <p:ext uri="{BB962C8B-B14F-4D97-AF65-F5344CB8AC3E}">
        <p14:creationId xmlns:p14="http://schemas.microsoft.com/office/powerpoint/2010/main" val="1801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One factor that made the Germans abandon the idea of invading Britain was Britain’s use of technology. </a:t>
            </a:r>
            <a:r>
              <a:rPr lang="en-GB" sz="2400" dirty="0">
                <a:solidFill>
                  <a:srgbClr val="FFC000"/>
                </a:solidFill>
              </a:rPr>
              <a:t>The British had developed radar that allowed them to guide their aircraft to intercept the Luftwaffe. </a:t>
            </a:r>
            <a:r>
              <a:rPr lang="en-GB" sz="2400" dirty="0">
                <a:solidFill>
                  <a:srgbClr val="00B0F0"/>
                </a:solidFill>
              </a:rPr>
              <a:t>This was important because Britain did not have many aircraft and it was important the few it had could find the enemy quickly rather than waste time flying around looking for them.</a:t>
            </a:r>
            <a:r>
              <a:rPr lang="en-GB" sz="2400" dirty="0">
                <a:solidFill>
                  <a:srgbClr val="FF0000"/>
                </a:solidFill>
              </a:rPr>
              <a:t> This contributed to Nazi Germany giving up its plans as they found it difficult to bomb Britain without their bomber aircraft being shot down first.</a:t>
            </a: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15" name="Rounded Rectangular Callout 14"/>
          <p:cNvSpPr/>
          <p:nvPr/>
        </p:nvSpPr>
        <p:spPr>
          <a:xfrm>
            <a:off x="9239250" y="5859961"/>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Link to the question</a:t>
            </a:r>
          </a:p>
        </p:txBody>
      </p:sp>
      <p:sp>
        <p:nvSpPr>
          <p:cNvPr id="17" name="Rounded Rectangular Callout 16"/>
          <p:cNvSpPr/>
          <p:nvPr/>
        </p:nvSpPr>
        <p:spPr>
          <a:xfrm>
            <a:off x="662158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F0"/>
                </a:solidFill>
              </a:rPr>
              <a:t>Explain</a:t>
            </a:r>
          </a:p>
        </p:txBody>
      </p:sp>
      <p:sp>
        <p:nvSpPr>
          <p:cNvPr id="18" name="Rounded Rectangular Callout 17"/>
          <p:cNvSpPr/>
          <p:nvPr/>
        </p:nvSpPr>
        <p:spPr>
          <a:xfrm>
            <a:off x="4268200"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Evidence</a:t>
            </a:r>
          </a:p>
        </p:txBody>
      </p:sp>
      <p:sp>
        <p:nvSpPr>
          <p:cNvPr id="19" name="Rounded Rectangular Callout 18"/>
          <p:cNvSpPr/>
          <p:nvPr/>
        </p:nvSpPr>
        <p:spPr>
          <a:xfrm>
            <a:off x="1782675" y="5859960"/>
            <a:ext cx="1869913"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Point</a:t>
            </a:r>
          </a:p>
        </p:txBody>
      </p:sp>
      <p:sp>
        <p:nvSpPr>
          <p:cNvPr id="16" name="TextBox 15"/>
          <p:cNvSpPr txBox="1"/>
          <p:nvPr/>
        </p:nvSpPr>
        <p:spPr>
          <a:xfrm>
            <a:off x="1391859" y="-55398"/>
            <a:ext cx="10629156" cy="1323439"/>
          </a:xfrm>
          <a:prstGeom prst="rect">
            <a:avLst/>
          </a:prstGeom>
          <a:noFill/>
        </p:spPr>
        <p:txBody>
          <a:bodyPr wrap="square" rtlCol="0">
            <a:spAutoFit/>
          </a:bodyPr>
          <a:lstStyle/>
          <a:p>
            <a:r>
              <a:rPr lang="en-GB" sz="2000" dirty="0"/>
              <a:t>Explain why Nazi Germany abandoned its plans to invade Britain in 1940.    (12 marks)</a:t>
            </a:r>
            <a:br>
              <a:rPr lang="en-GB" sz="2000" dirty="0"/>
            </a:br>
            <a:r>
              <a:rPr lang="en-GB" sz="2000" dirty="0"/>
              <a:t>You may use the following:</a:t>
            </a:r>
          </a:p>
          <a:p>
            <a:pPr marL="285750" indent="-285750">
              <a:buFont typeface="Arial" panose="020B0604020202020204" pitchFamily="34" charset="0"/>
              <a:buChar char="•"/>
            </a:pPr>
            <a:r>
              <a:rPr lang="en-GB" sz="2000" dirty="0"/>
              <a:t>Spitfire</a:t>
            </a:r>
          </a:p>
          <a:p>
            <a:pPr marL="285750" indent="-285750">
              <a:buFont typeface="Arial" panose="020B0604020202020204" pitchFamily="34" charset="0"/>
              <a:buChar char="•"/>
            </a:pPr>
            <a:r>
              <a:rPr lang="en-GB" sz="2000" dirty="0"/>
              <a:t>Radar</a:t>
            </a:r>
          </a:p>
        </p:txBody>
      </p:sp>
    </p:spTree>
    <p:extLst>
      <p:ext uri="{BB962C8B-B14F-4D97-AF65-F5344CB8AC3E}">
        <p14:creationId xmlns:p14="http://schemas.microsoft.com/office/powerpoint/2010/main" val="347204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6" name="Rectangle 5"/>
          <p:cNvSpPr/>
          <p:nvPr/>
        </p:nvSpPr>
        <p:spPr>
          <a:xfrm>
            <a:off x="9911772" y="1830669"/>
            <a:ext cx="2008859" cy="3854669"/>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Challenge yourself! –Try to use these words in your answer:</a:t>
            </a:r>
          </a:p>
          <a:p>
            <a:pPr marL="285750" indent="-285750">
              <a:buFont typeface="Arial" panose="020B0604020202020204" pitchFamily="34" charset="0"/>
              <a:buChar char="•"/>
            </a:pPr>
            <a:r>
              <a:rPr lang="en-GB" dirty="0">
                <a:solidFill>
                  <a:schemeClr val="tx1"/>
                </a:solidFill>
              </a:rPr>
              <a:t>Consequence</a:t>
            </a:r>
          </a:p>
          <a:p>
            <a:pPr marL="285750" indent="-285750">
              <a:buFont typeface="Arial" panose="020B0604020202020204" pitchFamily="34" charset="0"/>
              <a:buChar char="•"/>
            </a:pPr>
            <a:r>
              <a:rPr lang="en-GB" dirty="0">
                <a:solidFill>
                  <a:schemeClr val="tx1"/>
                </a:solidFill>
              </a:rPr>
              <a:t>Repercussions</a:t>
            </a:r>
          </a:p>
          <a:p>
            <a:pPr marL="285750" indent="-285750">
              <a:buFont typeface="Arial" panose="020B0604020202020204" pitchFamily="34" charset="0"/>
              <a:buChar char="•"/>
            </a:pPr>
            <a:r>
              <a:rPr lang="en-GB" dirty="0">
                <a:solidFill>
                  <a:schemeClr val="tx1"/>
                </a:solidFill>
              </a:rPr>
              <a:t>Contributed</a:t>
            </a:r>
          </a:p>
          <a:p>
            <a:pPr marL="285750" indent="-285750">
              <a:buFont typeface="Arial" panose="020B0604020202020204" pitchFamily="34" charset="0"/>
              <a:buChar char="•"/>
            </a:pPr>
            <a:r>
              <a:rPr lang="en-GB" dirty="0">
                <a:solidFill>
                  <a:schemeClr val="tx1"/>
                </a:solidFill>
              </a:rPr>
              <a:t>Tensions</a:t>
            </a:r>
          </a:p>
          <a:p>
            <a:pPr marL="285750" indent="-285750" algn="ctr">
              <a:buFont typeface="Arial" panose="020B0604020202020204" pitchFamily="34" charset="0"/>
              <a:buChar char="•"/>
            </a:pPr>
            <a:endParaRPr lang="en-GB" dirty="0">
              <a:solidFill>
                <a:schemeClr val="tx1"/>
              </a:solidFill>
            </a:endParaRPr>
          </a:p>
        </p:txBody>
      </p:sp>
      <p:sp>
        <p:nvSpPr>
          <p:cNvPr id="9" name="Rectangle 8"/>
          <p:cNvSpPr/>
          <p:nvPr/>
        </p:nvSpPr>
        <p:spPr>
          <a:xfrm>
            <a:off x="1363579" y="1892967"/>
            <a:ext cx="1363855" cy="4862555"/>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Criteria tips:</a:t>
            </a:r>
          </a:p>
          <a:p>
            <a:pPr algn="ctr"/>
            <a:endParaRPr lang="en-GB" dirty="0">
              <a:solidFill>
                <a:schemeClr val="tx1"/>
              </a:solidFill>
            </a:endParaRPr>
          </a:p>
          <a:p>
            <a:pPr algn="ctr"/>
            <a:r>
              <a:rPr lang="en-GB" dirty="0">
                <a:solidFill>
                  <a:schemeClr val="tx1"/>
                </a:solidFill>
              </a:rPr>
              <a:t>Each paragraph must clearly link to the question.</a:t>
            </a:r>
          </a:p>
          <a:p>
            <a:pPr algn="ctr"/>
            <a:endParaRPr lang="en-GB" dirty="0">
              <a:solidFill>
                <a:schemeClr val="tx1"/>
              </a:solidFill>
            </a:endParaRPr>
          </a:p>
          <a:p>
            <a:pPr algn="ctr"/>
            <a:r>
              <a:rPr lang="en-GB" dirty="0">
                <a:solidFill>
                  <a:schemeClr val="tx1"/>
                </a:solidFill>
              </a:rPr>
              <a:t>Must include detailed facts/figures/dates/names for the period.</a:t>
            </a: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18" name="Rounded Rectangular Callout 17"/>
          <p:cNvSpPr/>
          <p:nvPr/>
        </p:nvSpPr>
        <p:spPr>
          <a:xfrm>
            <a:off x="6764321" y="1511372"/>
            <a:ext cx="2937124" cy="5017615"/>
          </a:xfrm>
          <a:prstGeom prst="wedgeRoundRectCallout">
            <a:avLst>
              <a:gd name="adj1" fmla="val 25531"/>
              <a:gd name="adj2" fmla="val 53069"/>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TOP TIP</a:t>
            </a:r>
          </a:p>
          <a:p>
            <a:pPr marL="285750" indent="-285750">
              <a:buFont typeface="Arial" panose="020B0604020202020204" pitchFamily="34" charset="0"/>
              <a:buChar char="•"/>
            </a:pPr>
            <a:r>
              <a:rPr lang="en-GB" dirty="0">
                <a:solidFill>
                  <a:schemeClr val="bg1"/>
                </a:solidFill>
              </a:rPr>
              <a:t>A short introduction:</a:t>
            </a:r>
          </a:p>
          <a:p>
            <a:pPr marL="742950" lvl="1" indent="-285750">
              <a:buFont typeface="Arial" panose="020B0604020202020204" pitchFamily="34" charset="0"/>
              <a:buChar char="•"/>
            </a:pPr>
            <a:r>
              <a:rPr lang="en-GB" dirty="0">
                <a:solidFill>
                  <a:schemeClr val="bg1"/>
                </a:solidFill>
              </a:rPr>
              <a:t>List the three factors you will be talking about.</a:t>
            </a:r>
          </a:p>
          <a:p>
            <a:pPr marL="285750" indent="-285750">
              <a:buFont typeface="Arial" panose="020B0604020202020204" pitchFamily="34" charset="0"/>
              <a:buChar char="•"/>
            </a:pPr>
            <a:r>
              <a:rPr lang="en-GB" dirty="0">
                <a:solidFill>
                  <a:schemeClr val="bg1"/>
                </a:solidFill>
              </a:rPr>
              <a:t>Factor 1 (PEEL)</a:t>
            </a:r>
          </a:p>
          <a:p>
            <a:pPr marL="285750" indent="-285750">
              <a:buFont typeface="Arial" panose="020B0604020202020204" pitchFamily="34" charset="0"/>
              <a:buChar char="•"/>
            </a:pPr>
            <a:r>
              <a:rPr lang="en-GB" dirty="0">
                <a:solidFill>
                  <a:schemeClr val="bg1"/>
                </a:solidFill>
              </a:rPr>
              <a:t>Factor 2 (PEEL)</a:t>
            </a:r>
          </a:p>
          <a:p>
            <a:pPr marL="285750" indent="-285750">
              <a:buFont typeface="Arial" panose="020B0604020202020204" pitchFamily="34" charset="0"/>
              <a:buChar char="•"/>
            </a:pPr>
            <a:r>
              <a:rPr lang="en-GB" dirty="0">
                <a:solidFill>
                  <a:schemeClr val="bg1"/>
                </a:solidFill>
              </a:rPr>
              <a:t>Factor 3 (PEEL)</a:t>
            </a:r>
          </a:p>
          <a:p>
            <a:pPr marL="285750" indent="-285750">
              <a:buFont typeface="Arial" panose="020B0604020202020204" pitchFamily="34" charset="0"/>
              <a:buChar char="•"/>
            </a:pPr>
            <a:r>
              <a:rPr lang="en-GB" dirty="0">
                <a:solidFill>
                  <a:schemeClr val="bg1"/>
                </a:solidFill>
              </a:rPr>
              <a:t>Conclusion:</a:t>
            </a:r>
          </a:p>
          <a:p>
            <a:pPr marL="742950" lvl="1" indent="-285750">
              <a:buFont typeface="Arial" panose="020B0604020202020204" pitchFamily="34" charset="0"/>
              <a:buChar char="•"/>
            </a:pPr>
            <a:r>
              <a:rPr lang="en-GB" dirty="0">
                <a:solidFill>
                  <a:schemeClr val="bg1"/>
                </a:solidFill>
              </a:rPr>
              <a:t>Explain how the factors link together and which was the most important.</a:t>
            </a:r>
          </a:p>
          <a:p>
            <a:endParaRPr lang="en-GB" dirty="0">
              <a:solidFill>
                <a:schemeClr val="bg1"/>
              </a:solidFill>
            </a:endParaRPr>
          </a:p>
        </p:txBody>
      </p:sp>
      <p:sp>
        <p:nvSpPr>
          <p:cNvPr id="19" name="Rounded Rectangular Callout 18"/>
          <p:cNvSpPr/>
          <p:nvPr/>
        </p:nvSpPr>
        <p:spPr>
          <a:xfrm>
            <a:off x="2923950" y="1511372"/>
            <a:ext cx="3648300" cy="5017615"/>
          </a:xfrm>
          <a:prstGeom prst="wedgeRoundRectCallout">
            <a:avLst>
              <a:gd name="adj1" fmla="val 23393"/>
              <a:gd name="adj2" fmla="val 5382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
        <p:nvSpPr>
          <p:cNvPr id="15" name="TextBox 14"/>
          <p:cNvSpPr txBox="1"/>
          <p:nvPr/>
        </p:nvSpPr>
        <p:spPr>
          <a:xfrm>
            <a:off x="1363579" y="187933"/>
            <a:ext cx="10629156" cy="1323439"/>
          </a:xfrm>
          <a:prstGeom prst="rect">
            <a:avLst/>
          </a:prstGeom>
          <a:noFill/>
        </p:spPr>
        <p:txBody>
          <a:bodyPr wrap="square" rtlCol="0">
            <a:spAutoFit/>
          </a:bodyPr>
          <a:lstStyle/>
          <a:p>
            <a:r>
              <a:rPr lang="en-GB" sz="2000" dirty="0"/>
              <a:t>Explain why Nazi Germany abandoned its plans to invade Britain in 1940.    (12 marks)</a:t>
            </a:r>
            <a:br>
              <a:rPr lang="en-GB" sz="2000" dirty="0"/>
            </a:br>
            <a:r>
              <a:rPr lang="en-GB" sz="2000" dirty="0"/>
              <a:t>You may use the following:</a:t>
            </a:r>
          </a:p>
          <a:p>
            <a:pPr marL="285750" indent="-285750">
              <a:buFont typeface="Arial" panose="020B0604020202020204" pitchFamily="34" charset="0"/>
              <a:buChar char="•"/>
            </a:pPr>
            <a:r>
              <a:rPr lang="en-GB" sz="2000" dirty="0"/>
              <a:t>Spitfire</a:t>
            </a:r>
          </a:p>
          <a:p>
            <a:pPr marL="285750" indent="-285750">
              <a:buFont typeface="Arial" panose="020B0604020202020204" pitchFamily="34" charset="0"/>
              <a:buChar char="•"/>
            </a:pPr>
            <a:r>
              <a:rPr lang="en-GB" sz="2000" dirty="0"/>
              <a:t>Radar</a:t>
            </a:r>
          </a:p>
        </p:txBody>
      </p:sp>
    </p:spTree>
    <p:extLst>
      <p:ext uri="{BB962C8B-B14F-4D97-AF65-F5344CB8AC3E}">
        <p14:creationId xmlns:p14="http://schemas.microsoft.com/office/powerpoint/2010/main" val="387035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Peer assessment.</a:t>
            </a:r>
          </a:p>
        </p:txBody>
      </p:sp>
      <p:sp>
        <p:nvSpPr>
          <p:cNvPr id="3" name="Subtitle 2"/>
          <p:cNvSpPr>
            <a:spLocks noGrp="1"/>
          </p:cNvSpPr>
          <p:nvPr>
            <p:ph type="subTitle" idx="1"/>
          </p:nvPr>
        </p:nvSpPr>
        <p:spPr>
          <a:xfrm>
            <a:off x="1523999" y="5635069"/>
            <a:ext cx="9144000" cy="1072438"/>
          </a:xfrm>
          <a:solidFill>
            <a:srgbClr val="00B050"/>
          </a:solidFill>
          <a:ln w="38100">
            <a:solidFill>
              <a:schemeClr val="tx1"/>
            </a:solidFill>
          </a:ln>
        </p:spPr>
        <p:txBody>
          <a:bodyPr>
            <a:normAutofit fontScale="92500"/>
          </a:bodyPr>
          <a:lstStyle/>
          <a:p>
            <a:r>
              <a:rPr lang="en-GB" dirty="0"/>
              <a:t>Finished? – Try this… </a:t>
            </a:r>
          </a:p>
          <a:p>
            <a:r>
              <a:rPr lang="en-GB" dirty="0"/>
              <a:t>Why do you think Britain was able to fight off the Nazis when France were not?</a:t>
            </a:r>
          </a:p>
        </p:txBody>
      </p:sp>
      <p:sp>
        <p:nvSpPr>
          <p:cNvPr id="6" name="Rectangle 5"/>
          <p:cNvSpPr/>
          <p:nvPr/>
        </p:nvSpPr>
        <p:spPr>
          <a:xfrm>
            <a:off x="6306207" y="1292773"/>
            <a:ext cx="4361793" cy="4155526"/>
          </a:xfrm>
          <a:prstGeom prst="rect">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rgbClr val="FFFF00"/>
                </a:solidFill>
                <a:latin typeface="Comic Sans MS" panose="030F0702030302020204" pitchFamily="66" charset="0"/>
              </a:rPr>
              <a:t>WWW/EBI </a:t>
            </a:r>
          </a:p>
          <a:p>
            <a:pPr algn="ctr"/>
            <a:r>
              <a:rPr lang="en-GB" sz="2000" i="1" dirty="0">
                <a:solidFill>
                  <a:srgbClr val="FFFF00"/>
                </a:solidFill>
                <a:latin typeface="Comic Sans MS" panose="030F0702030302020204" pitchFamily="66" charset="0"/>
              </a:rPr>
              <a:t>starter sentences..</a:t>
            </a:r>
          </a:p>
          <a:p>
            <a:pPr algn="ctr"/>
            <a:endParaRPr lang="en-GB" sz="2000" i="1" dirty="0">
              <a:solidFill>
                <a:srgbClr val="FFFF00"/>
              </a:solidFill>
              <a:latin typeface="Comic Sans MS" panose="030F0702030302020204" pitchFamily="66" charset="0"/>
            </a:endParaRP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included some good detail, for example…</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 have explained the factor well, for example you have written… </a:t>
            </a:r>
          </a:p>
          <a:p>
            <a:pPr marL="285750" indent="-285750">
              <a:buFont typeface="Arial" panose="020B0604020202020204" pitchFamily="34" charset="0"/>
              <a:buChar char="•"/>
            </a:pPr>
            <a:r>
              <a:rPr lang="en-GB" sz="2000" i="1" dirty="0">
                <a:solidFill>
                  <a:srgbClr val="FFFF00"/>
                </a:solidFill>
                <a:latin typeface="Comic Sans MS" panose="030F0702030302020204" pitchFamily="66" charset="0"/>
              </a:rPr>
              <a:t>Your conclusion shows how the different factors linked together, for example you have written…  </a:t>
            </a:r>
          </a:p>
        </p:txBody>
      </p:sp>
      <p:sp>
        <p:nvSpPr>
          <p:cNvPr id="11" name="Rectangle 10"/>
          <p:cNvSpPr/>
          <p:nvPr/>
        </p:nvSpPr>
        <p:spPr>
          <a:xfrm>
            <a:off x="1523999" y="1292772"/>
            <a:ext cx="4577255" cy="4155527"/>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rgbClr val="002060"/>
                </a:solidFill>
              </a:rPr>
              <a:t>PUPIL CRITERIA</a:t>
            </a:r>
          </a:p>
          <a:p>
            <a:pPr algn="ctr"/>
            <a:endParaRPr lang="en-GB" dirty="0">
              <a:solidFill>
                <a:srgbClr val="002060"/>
              </a:solidFill>
            </a:endParaRPr>
          </a:p>
          <a:p>
            <a:pPr algn="ctr"/>
            <a:r>
              <a:rPr lang="en-GB" dirty="0">
                <a:solidFill>
                  <a:srgbClr val="002060"/>
                </a:solidFill>
              </a:rPr>
              <a:t>Level 1: Some simple points made.</a:t>
            </a:r>
          </a:p>
          <a:p>
            <a:pPr algn="ctr"/>
            <a:endParaRPr lang="en-GB" dirty="0">
              <a:solidFill>
                <a:srgbClr val="002060"/>
              </a:solidFill>
            </a:endParaRPr>
          </a:p>
          <a:p>
            <a:pPr algn="ctr"/>
            <a:r>
              <a:rPr lang="en-GB" dirty="0">
                <a:solidFill>
                  <a:srgbClr val="002060"/>
                </a:solidFill>
              </a:rPr>
              <a:t>Level 2: There is a structure and some  evidence has been used to support points.</a:t>
            </a:r>
          </a:p>
          <a:p>
            <a:pPr algn="ctr"/>
            <a:endParaRPr lang="en-GB" dirty="0">
              <a:solidFill>
                <a:srgbClr val="002060"/>
              </a:solidFill>
            </a:endParaRPr>
          </a:p>
          <a:p>
            <a:pPr algn="ctr"/>
            <a:r>
              <a:rPr lang="en-GB" dirty="0">
                <a:solidFill>
                  <a:srgbClr val="002060"/>
                </a:solidFill>
              </a:rPr>
              <a:t>Level 3: Paragraphs include some explanation about why the factors made a war more likely/lots of details are used.</a:t>
            </a:r>
          </a:p>
          <a:p>
            <a:pPr algn="ctr"/>
            <a:endParaRPr lang="en-GB" dirty="0">
              <a:solidFill>
                <a:srgbClr val="002060"/>
              </a:solidFill>
            </a:endParaRPr>
          </a:p>
          <a:p>
            <a:pPr algn="ctr"/>
            <a:r>
              <a:rPr lang="en-GB" dirty="0">
                <a:solidFill>
                  <a:srgbClr val="002060"/>
                </a:solidFill>
              </a:rPr>
              <a:t>Level 4: All paragraphs are clearly and successfully linked to the answer and the conclusion shows how different factors had an impact on each other.</a:t>
            </a: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83303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rmAutofit fontScale="90000"/>
          </a:bodyPr>
          <a:lstStyle/>
          <a:p>
            <a:r>
              <a:rPr lang="en-GB" dirty="0"/>
              <a:t>Homework.</a:t>
            </a:r>
          </a:p>
        </p:txBody>
      </p:sp>
      <p:sp>
        <p:nvSpPr>
          <p:cNvPr id="3" name="Subtitle 2"/>
          <p:cNvSpPr>
            <a:spLocks noGrp="1"/>
          </p:cNvSpPr>
          <p:nvPr>
            <p:ph type="subTitle" idx="1"/>
          </p:nvPr>
        </p:nvSpPr>
        <p:spPr>
          <a:xfrm>
            <a:off x="1523999" y="5344510"/>
            <a:ext cx="9144000" cy="1072438"/>
          </a:xfrm>
          <a:solidFill>
            <a:srgbClr val="00B050"/>
          </a:solidFill>
          <a:ln w="38100">
            <a:solidFill>
              <a:schemeClr val="tx1"/>
            </a:solidFill>
          </a:ln>
        </p:spPr>
        <p:txBody>
          <a:bodyPr/>
          <a:lstStyle/>
          <a:p>
            <a:r>
              <a:rPr lang="en-GB" dirty="0"/>
              <a:t>Due for?</a:t>
            </a:r>
          </a:p>
        </p:txBody>
      </p:sp>
      <p:sp>
        <p:nvSpPr>
          <p:cNvPr id="6" name="Rectangle 5"/>
          <p:cNvSpPr/>
          <p:nvPr/>
        </p:nvSpPr>
        <p:spPr>
          <a:xfrm>
            <a:off x="3673365" y="1363717"/>
            <a:ext cx="4361793" cy="372066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FLIP LEARNING SHEET</a:t>
            </a:r>
          </a:p>
        </p:txBody>
      </p:sp>
      <p:sp>
        <p:nvSpPr>
          <p:cNvPr id="20" name="Rectangle 19"/>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1" name="Rectangle 20"/>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2" name="Rectangle 21"/>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3" name="Rectangle 22"/>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4" name="Rectangle 23"/>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5" name="Rectangle 24"/>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6" name="Rectangle 25"/>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Tree>
    <p:extLst>
      <p:ext uri="{BB962C8B-B14F-4D97-AF65-F5344CB8AC3E}">
        <p14:creationId xmlns:p14="http://schemas.microsoft.com/office/powerpoint/2010/main" val="13148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676400" y="207852"/>
            <a:ext cx="9144000" cy="627609"/>
          </a:xfrm>
        </p:spPr>
        <p:txBody>
          <a:bodyPr>
            <a:normAutofit fontScale="90000"/>
          </a:bodyPr>
          <a:lstStyle/>
          <a:p>
            <a:r>
              <a:rPr lang="en-GB" dirty="0"/>
              <a:t>Did we meet our LO?</a:t>
            </a:r>
          </a:p>
        </p:txBody>
      </p:sp>
      <p:sp>
        <p:nvSpPr>
          <p:cNvPr id="3" name="Subtitle 2"/>
          <p:cNvSpPr>
            <a:spLocks noGrp="1"/>
          </p:cNvSpPr>
          <p:nvPr>
            <p:ph type="subTitle" idx="1"/>
          </p:nvPr>
        </p:nvSpPr>
        <p:spPr>
          <a:xfrm>
            <a:off x="1523999" y="5344510"/>
            <a:ext cx="9144000" cy="1072438"/>
          </a:xfrm>
          <a:solidFill>
            <a:srgbClr val="00B050"/>
          </a:solidFill>
          <a:ln w="38100">
            <a:solidFill>
              <a:schemeClr val="tx1"/>
            </a:solidFill>
          </a:ln>
        </p:spPr>
        <p:txBody>
          <a:bodyPr>
            <a:normAutofit/>
          </a:bodyPr>
          <a:lstStyle/>
          <a:p>
            <a:r>
              <a:rPr lang="en-GB" dirty="0"/>
              <a:t>Finished? – Try this…</a:t>
            </a:r>
          </a:p>
          <a:p>
            <a:r>
              <a:rPr lang="en-GB" dirty="0"/>
              <a:t>Was bombing cities justified or a ‘war crime’?</a:t>
            </a:r>
          </a:p>
        </p:txBody>
      </p:sp>
      <p:sp>
        <p:nvSpPr>
          <p:cNvPr id="6" name="Rectangle 5"/>
          <p:cNvSpPr/>
          <p:nvPr/>
        </p:nvSpPr>
        <p:spPr>
          <a:xfrm>
            <a:off x="4303205" y="1684128"/>
            <a:ext cx="4746702" cy="908041"/>
          </a:xfrm>
          <a:prstGeom prst="rect">
            <a:avLst/>
          </a:prstGeom>
          <a:solidFill>
            <a:srgbClr val="00206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FF00"/>
                </a:solidFill>
              </a:rPr>
              <a:t>THUMBS UP = TRUE</a:t>
            </a:r>
          </a:p>
          <a:p>
            <a:pPr algn="ctr"/>
            <a:r>
              <a:rPr lang="en-GB" dirty="0">
                <a:solidFill>
                  <a:srgbClr val="FFFF00"/>
                </a:solidFill>
              </a:rPr>
              <a:t>THUMBS DOWN = FALSE</a:t>
            </a:r>
          </a:p>
        </p:txBody>
      </p:sp>
      <p:sp>
        <p:nvSpPr>
          <p:cNvPr id="7" name="Subtitle 2"/>
          <p:cNvSpPr txBox="1">
            <a:spLocks/>
          </p:cNvSpPr>
          <p:nvPr/>
        </p:nvSpPr>
        <p:spPr>
          <a:xfrm>
            <a:off x="1523998" y="857250"/>
            <a:ext cx="9867901" cy="742948"/>
          </a:xfrm>
          <a:prstGeom prst="rect">
            <a:avLst/>
          </a:prstGeom>
          <a:solidFill>
            <a:srgbClr val="00B0F0"/>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Examine the factors behind Britain’s victory in the Battle of Britain.</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51178"/>
          <a:stretch/>
        </p:blipFill>
        <p:spPr>
          <a:xfrm>
            <a:off x="2828559" y="1587009"/>
            <a:ext cx="1211905" cy="123751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52531"/>
          <a:stretch/>
        </p:blipFill>
        <p:spPr>
          <a:xfrm>
            <a:off x="9201821" y="1587009"/>
            <a:ext cx="1178312" cy="1237514"/>
          </a:xfrm>
          <a:prstGeom prst="rect">
            <a:avLst/>
          </a:prstGeom>
        </p:spPr>
      </p:pic>
      <p:sp>
        <p:nvSpPr>
          <p:cNvPr id="18" name="Rounded Rectangle 17"/>
          <p:cNvSpPr/>
          <p:nvPr/>
        </p:nvSpPr>
        <p:spPr>
          <a:xfrm>
            <a:off x="2170769" y="2893564"/>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 </a:t>
            </a:r>
            <a:r>
              <a:rPr lang="en-GB" sz="1600" dirty="0" err="1">
                <a:solidFill>
                  <a:schemeClr val="tx1"/>
                </a:solidFill>
              </a:rPr>
              <a:t>Messerschmit</a:t>
            </a:r>
            <a:r>
              <a:rPr lang="en-GB" sz="1600" dirty="0">
                <a:solidFill>
                  <a:schemeClr val="tx1"/>
                </a:solidFill>
              </a:rPr>
              <a:t> could turn faster in the air than the Spitfire fighters could.</a:t>
            </a:r>
          </a:p>
        </p:txBody>
      </p:sp>
      <p:sp>
        <p:nvSpPr>
          <p:cNvPr id="19" name="Rounded Rectangle 18"/>
          <p:cNvSpPr/>
          <p:nvPr/>
        </p:nvSpPr>
        <p:spPr>
          <a:xfrm>
            <a:off x="2170769" y="4043809"/>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 German plan to invade Britain was given the code name: Sea Lion. </a:t>
            </a:r>
          </a:p>
        </p:txBody>
      </p:sp>
      <p:sp>
        <p:nvSpPr>
          <p:cNvPr id="20" name="Rounded Rectangle 19"/>
          <p:cNvSpPr/>
          <p:nvPr/>
        </p:nvSpPr>
        <p:spPr>
          <a:xfrm>
            <a:off x="5234030" y="2879162"/>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 Luftwaffe began bombing cities but soon switched to bombing airfields.</a:t>
            </a:r>
          </a:p>
        </p:txBody>
      </p:sp>
      <p:sp>
        <p:nvSpPr>
          <p:cNvPr id="21" name="Rounded Rectangle 20"/>
          <p:cNvSpPr/>
          <p:nvPr/>
        </p:nvSpPr>
        <p:spPr>
          <a:xfrm>
            <a:off x="5206835" y="4015822"/>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 RAF had more aircraft than the Luftwaffe at the start of the war.</a:t>
            </a:r>
          </a:p>
        </p:txBody>
      </p:sp>
      <p:sp>
        <p:nvSpPr>
          <p:cNvPr id="22" name="Rounded Rectangle 21"/>
          <p:cNvSpPr/>
          <p:nvPr/>
        </p:nvSpPr>
        <p:spPr>
          <a:xfrm>
            <a:off x="8297291" y="2869153"/>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Pilots from Poland the Czechoslovakia played an important role.</a:t>
            </a:r>
          </a:p>
        </p:txBody>
      </p:sp>
      <p:sp>
        <p:nvSpPr>
          <p:cNvPr id="31" name="Rounded Rectangle 30"/>
          <p:cNvSpPr/>
          <p:nvPr/>
        </p:nvSpPr>
        <p:spPr>
          <a:xfrm>
            <a:off x="8297291" y="4020548"/>
            <a:ext cx="2872977" cy="1092645"/>
          </a:xfrm>
          <a:prstGeom prst="roundRect">
            <a:avLst/>
          </a:prstGeom>
          <a:gradFill flip="none" rotWithShape="1">
            <a:gsLst>
              <a:gs pos="3000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solidFill>
              </a:rPr>
              <a:t>The campaign in Norway was not a complete disaster for Britain.</a:t>
            </a:r>
          </a:p>
        </p:txBody>
      </p:sp>
    </p:spTree>
    <p:extLst>
      <p:ext uri="{BB962C8B-B14F-4D97-AF65-F5344CB8AC3E}">
        <p14:creationId xmlns:p14="http://schemas.microsoft.com/office/powerpoint/2010/main" val="391196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2041035" y="1563331"/>
            <a:ext cx="9144000" cy="627609"/>
          </a:xfrm>
        </p:spPr>
        <p:txBody>
          <a:bodyPr>
            <a:normAutofit fontScale="90000"/>
          </a:bodyPr>
          <a:lstStyle/>
          <a:p>
            <a:r>
              <a:rPr lang="en-GB" dirty="0"/>
              <a:t>Worth a watch:</a:t>
            </a:r>
            <a:br>
              <a:rPr lang="en-GB" dirty="0"/>
            </a:br>
            <a:r>
              <a:rPr lang="en-GB" dirty="0"/>
              <a:t>The first Polish migrants:</a:t>
            </a:r>
            <a:br>
              <a:rPr lang="en-GB" dirty="0"/>
            </a:br>
            <a:r>
              <a:rPr lang="en-GB" dirty="0"/>
              <a:t>Polish pilots in Britain – 1940</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9" name="AutoShape 2" descr="Bundesarchiv Bild 183-H26353, Norwegen, Kampf um ein brennendes Dor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2" descr="http://www.b24pilot.com/wp-content/uploads/2012/05/303-Polish-Squadron_Mark-Postlethwaite-560x3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1085" y="2280599"/>
            <a:ext cx="5943600" cy="41392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84414" y="3169163"/>
            <a:ext cx="1340049" cy="1477328"/>
          </a:xfrm>
          <a:prstGeom prst="rect">
            <a:avLst/>
          </a:prstGeom>
        </p:spPr>
        <p:txBody>
          <a:bodyPr wrap="square">
            <a:spAutoFit/>
          </a:bodyPr>
          <a:lstStyle/>
          <a:p>
            <a:r>
              <a:rPr lang="en-GB" dirty="0">
                <a:hlinkClick r:id="rId3"/>
              </a:rPr>
              <a:t>https://www.youtube.com/watch?v=m1pplBZu0oU</a:t>
            </a:r>
            <a:endParaRPr lang="en-GB" dirty="0"/>
          </a:p>
        </p:txBody>
      </p:sp>
    </p:spTree>
    <p:extLst>
      <p:ext uri="{BB962C8B-B14F-4D97-AF65-F5344CB8AC3E}">
        <p14:creationId xmlns:p14="http://schemas.microsoft.com/office/powerpoint/2010/main" val="164239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833813" y="1706748"/>
            <a:ext cx="9144000" cy="627609"/>
          </a:xfrm>
        </p:spPr>
        <p:txBody>
          <a:bodyPr>
            <a:normAutofit fontScale="90000"/>
          </a:bodyPr>
          <a:lstStyle/>
          <a:p>
            <a:r>
              <a:rPr lang="en-GB" dirty="0"/>
              <a:t>Next Lesson…</a:t>
            </a:r>
            <a:br>
              <a:rPr lang="en-GB" dirty="0"/>
            </a:br>
            <a:r>
              <a:rPr lang="en-GB" dirty="0"/>
              <a:t>Africa, El Alamein and the creation of the SAS</a:t>
            </a:r>
          </a:p>
        </p:txBody>
      </p:sp>
      <p:sp>
        <p:nvSpPr>
          <p:cNvPr id="23" name="Rectangle 22"/>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4" name="Rectangle 23"/>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5" name="Rectangle 24"/>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6" name="Rectangle 25"/>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7" name="Rectangle 26"/>
          <p:cNvSpPr/>
          <p:nvPr/>
        </p:nvSpPr>
        <p:spPr>
          <a:xfrm>
            <a:off x="264696" y="3907827"/>
            <a:ext cx="794084" cy="8848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8" name="Rectangle 27"/>
          <p:cNvSpPr/>
          <p:nvPr/>
        </p:nvSpPr>
        <p:spPr>
          <a:xfrm>
            <a:off x="264696" y="4773686"/>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9" name="Rectangle 28"/>
          <p:cNvSpPr/>
          <p:nvPr/>
        </p:nvSpPr>
        <p:spPr>
          <a:xfrm>
            <a:off x="264696" y="5635069"/>
            <a:ext cx="794084" cy="89391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9" name="AutoShape 2" descr="Bundesarchiv Bild 183-H26353, Norwegen, Kampf um ein brennendes Dorf.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4099760" y="2412001"/>
            <a:ext cx="4612106" cy="4110540"/>
          </a:xfrm>
          <a:prstGeom prst="rect">
            <a:avLst/>
          </a:prstGeom>
          <a:ln w="3175">
            <a:solidFill>
              <a:schemeClr val="tx1"/>
            </a:solidFill>
          </a:ln>
        </p:spPr>
      </p:pic>
    </p:spTree>
    <p:extLst>
      <p:ext uri="{BB962C8B-B14F-4D97-AF65-F5344CB8AC3E}">
        <p14:creationId xmlns:p14="http://schemas.microsoft.com/office/powerpoint/2010/main" val="300357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75977"/>
            <a:ext cx="9144000" cy="627609"/>
          </a:xfrm>
        </p:spPr>
        <p:txBody>
          <a:bodyPr>
            <a:normAutofit fontScale="90000"/>
          </a:bodyPr>
          <a:lstStyle/>
          <a:p>
            <a:r>
              <a:rPr lang="en-GB" dirty="0"/>
              <a:t>RESOURCES</a:t>
            </a:r>
          </a:p>
        </p:txBody>
      </p:sp>
      <p:sp>
        <p:nvSpPr>
          <p:cNvPr id="5" name="Down Arrow 4"/>
          <p:cNvSpPr/>
          <p:nvPr/>
        </p:nvSpPr>
        <p:spPr>
          <a:xfrm>
            <a:off x="4713890" y="2096813"/>
            <a:ext cx="2490952" cy="37679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0653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65847" y="365125"/>
            <a:ext cx="9144000" cy="6276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u="sng" dirty="0"/>
              <a:t>Why did Britain win? – Prioritise the factors</a:t>
            </a:r>
            <a:r>
              <a:rPr lang="en-GB" sz="3600" dirty="0"/>
              <a:t>…</a:t>
            </a:r>
          </a:p>
        </p:txBody>
      </p:sp>
      <p:sp>
        <p:nvSpPr>
          <p:cNvPr id="5" name="Rounded Rectangle 4"/>
          <p:cNvSpPr/>
          <p:nvPr/>
        </p:nvSpPr>
        <p:spPr>
          <a:xfrm>
            <a:off x="721894" y="150687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Spitfire could turn faster in the air than the German Messerschmitt fighters could.</a:t>
            </a:r>
          </a:p>
        </p:txBody>
      </p:sp>
      <p:sp>
        <p:nvSpPr>
          <p:cNvPr id="6" name="Rounded Rectangle 5"/>
          <p:cNvSpPr/>
          <p:nvPr/>
        </p:nvSpPr>
        <p:spPr>
          <a:xfrm>
            <a:off x="4417594" y="150687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During the earlier sea battle around Norway the Royal Navy had sunk many German transport ships (needed to move men).</a:t>
            </a:r>
          </a:p>
        </p:txBody>
      </p:sp>
      <p:sp>
        <p:nvSpPr>
          <p:cNvPr id="7" name="Rounded Rectangle 6"/>
          <p:cNvSpPr/>
          <p:nvPr/>
        </p:nvSpPr>
        <p:spPr>
          <a:xfrm>
            <a:off x="8113294" y="150687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British had invented radar to guide their aircraft. This allowed them to make maximum use of their aircraft and compensated for having fewer than the Luftwaffe.</a:t>
            </a:r>
          </a:p>
        </p:txBody>
      </p:sp>
      <p:sp>
        <p:nvSpPr>
          <p:cNvPr id="8" name="Rounded Rectangle 7"/>
          <p:cNvSpPr/>
          <p:nvPr/>
        </p:nvSpPr>
        <p:spPr>
          <a:xfrm>
            <a:off x="721894" y="389155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RAF was supported by over two hundred Polish and Czech pilots who had escaped their occupied countries and wanted to help fight the Germans.</a:t>
            </a:r>
          </a:p>
        </p:txBody>
      </p:sp>
      <p:sp>
        <p:nvSpPr>
          <p:cNvPr id="9" name="Rounded Rectangle 8"/>
          <p:cNvSpPr/>
          <p:nvPr/>
        </p:nvSpPr>
        <p:spPr>
          <a:xfrm>
            <a:off x="4417594" y="389155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Luftwaffe changed their tactics half way through the battle and put their focus on bombing cities – not the RAF’s airfields – giving the RAF time to repair aircraft.</a:t>
            </a:r>
          </a:p>
        </p:txBody>
      </p:sp>
      <p:sp>
        <p:nvSpPr>
          <p:cNvPr id="10" name="Rounded Rectangle 9"/>
          <p:cNvSpPr/>
          <p:nvPr/>
        </p:nvSpPr>
        <p:spPr>
          <a:xfrm>
            <a:off x="8113294" y="3891550"/>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Americans, who were not in the war at this time, sent 11 pilots to fly spitfires and help Britain.</a:t>
            </a:r>
          </a:p>
        </p:txBody>
      </p:sp>
      <p:sp>
        <p:nvSpPr>
          <p:cNvPr id="11" name="TextBox 10"/>
          <p:cNvSpPr txBox="1"/>
          <p:nvPr/>
        </p:nvSpPr>
        <p:spPr>
          <a:xfrm>
            <a:off x="2109768" y="916903"/>
            <a:ext cx="464758" cy="707886"/>
          </a:xfrm>
          <a:prstGeom prst="rect">
            <a:avLst/>
          </a:prstGeom>
          <a:noFill/>
        </p:spPr>
        <p:txBody>
          <a:bodyPr wrap="square" rtlCol="0">
            <a:spAutoFit/>
          </a:bodyPr>
          <a:lstStyle/>
          <a:p>
            <a:r>
              <a:rPr lang="en-GB" sz="4000" dirty="0"/>
              <a:t>A</a:t>
            </a:r>
          </a:p>
        </p:txBody>
      </p:sp>
      <p:sp>
        <p:nvSpPr>
          <p:cNvPr id="12" name="TextBox 11"/>
          <p:cNvSpPr txBox="1"/>
          <p:nvPr/>
        </p:nvSpPr>
        <p:spPr>
          <a:xfrm>
            <a:off x="5805468" y="845151"/>
            <a:ext cx="464758" cy="707886"/>
          </a:xfrm>
          <a:prstGeom prst="rect">
            <a:avLst/>
          </a:prstGeom>
          <a:noFill/>
        </p:spPr>
        <p:txBody>
          <a:bodyPr wrap="square" rtlCol="0">
            <a:spAutoFit/>
          </a:bodyPr>
          <a:lstStyle/>
          <a:p>
            <a:r>
              <a:rPr lang="en-GB" sz="4000" dirty="0"/>
              <a:t>B</a:t>
            </a:r>
          </a:p>
        </p:txBody>
      </p:sp>
      <p:sp>
        <p:nvSpPr>
          <p:cNvPr id="13" name="TextBox 12"/>
          <p:cNvSpPr txBox="1"/>
          <p:nvPr/>
        </p:nvSpPr>
        <p:spPr>
          <a:xfrm>
            <a:off x="9501168" y="874638"/>
            <a:ext cx="464758" cy="707886"/>
          </a:xfrm>
          <a:prstGeom prst="rect">
            <a:avLst/>
          </a:prstGeom>
          <a:noFill/>
        </p:spPr>
        <p:txBody>
          <a:bodyPr wrap="square" rtlCol="0">
            <a:spAutoFit/>
          </a:bodyPr>
          <a:lstStyle/>
          <a:p>
            <a:r>
              <a:rPr lang="en-GB" sz="4000" dirty="0"/>
              <a:t>C</a:t>
            </a:r>
          </a:p>
        </p:txBody>
      </p:sp>
      <p:sp>
        <p:nvSpPr>
          <p:cNvPr id="14" name="TextBox 13"/>
          <p:cNvSpPr txBox="1"/>
          <p:nvPr/>
        </p:nvSpPr>
        <p:spPr>
          <a:xfrm>
            <a:off x="2109768" y="3293694"/>
            <a:ext cx="464758" cy="707886"/>
          </a:xfrm>
          <a:prstGeom prst="rect">
            <a:avLst/>
          </a:prstGeom>
          <a:noFill/>
        </p:spPr>
        <p:txBody>
          <a:bodyPr wrap="square" rtlCol="0">
            <a:spAutoFit/>
          </a:bodyPr>
          <a:lstStyle/>
          <a:p>
            <a:r>
              <a:rPr lang="en-GB" sz="4000" dirty="0"/>
              <a:t>D</a:t>
            </a:r>
          </a:p>
        </p:txBody>
      </p:sp>
      <p:sp>
        <p:nvSpPr>
          <p:cNvPr id="15" name="TextBox 14"/>
          <p:cNvSpPr txBox="1"/>
          <p:nvPr/>
        </p:nvSpPr>
        <p:spPr>
          <a:xfrm>
            <a:off x="5815264" y="3293694"/>
            <a:ext cx="464758" cy="707886"/>
          </a:xfrm>
          <a:prstGeom prst="rect">
            <a:avLst/>
          </a:prstGeom>
          <a:noFill/>
        </p:spPr>
        <p:txBody>
          <a:bodyPr wrap="square" rtlCol="0">
            <a:spAutoFit/>
          </a:bodyPr>
          <a:lstStyle/>
          <a:p>
            <a:r>
              <a:rPr lang="en-GB" sz="4000" dirty="0"/>
              <a:t>E</a:t>
            </a:r>
          </a:p>
        </p:txBody>
      </p:sp>
      <p:sp>
        <p:nvSpPr>
          <p:cNvPr id="16" name="TextBox 15"/>
          <p:cNvSpPr txBox="1"/>
          <p:nvPr/>
        </p:nvSpPr>
        <p:spPr>
          <a:xfrm>
            <a:off x="9501168" y="3238405"/>
            <a:ext cx="464758" cy="707886"/>
          </a:xfrm>
          <a:prstGeom prst="rect">
            <a:avLst/>
          </a:prstGeom>
          <a:noFill/>
        </p:spPr>
        <p:txBody>
          <a:bodyPr wrap="square" rtlCol="0">
            <a:spAutoFit/>
          </a:bodyPr>
          <a:lstStyle/>
          <a:p>
            <a:r>
              <a:rPr lang="en-GB" sz="4000" dirty="0"/>
              <a:t>F</a:t>
            </a:r>
          </a:p>
        </p:txBody>
      </p:sp>
    </p:spTree>
    <p:extLst>
      <p:ext uri="{BB962C8B-B14F-4D97-AF65-F5344CB8AC3E}">
        <p14:creationId xmlns:p14="http://schemas.microsoft.com/office/powerpoint/2010/main" val="425985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864" y="45519"/>
            <a:ext cx="9144000" cy="627609"/>
          </a:xfrm>
        </p:spPr>
        <p:txBody>
          <a:bodyPr>
            <a:noAutofit/>
          </a:bodyPr>
          <a:lstStyle/>
          <a:p>
            <a:r>
              <a:rPr lang="en-GB" sz="2000" dirty="0"/>
              <a:t>Pre-written feedback slips for printing; Circle the correct grade.</a:t>
            </a:r>
          </a:p>
        </p:txBody>
      </p:sp>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1/2/3</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included some basic points/facts about some of the factors. </a:t>
            </a:r>
          </a:p>
          <a:p>
            <a:r>
              <a:rPr lang="en-GB" sz="1200" dirty="0">
                <a:solidFill>
                  <a:schemeClr val="tx1"/>
                </a:solidFill>
              </a:rPr>
              <a:t>EBI: Make sure you explain WHY the factors were important.</a:t>
            </a:r>
          </a:p>
        </p:txBody>
      </p:sp>
    </p:spTree>
    <p:extLst>
      <p:ext uri="{BB962C8B-B14F-4D97-AF65-F5344CB8AC3E}">
        <p14:creationId xmlns:p14="http://schemas.microsoft.com/office/powerpoint/2010/main" val="382822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019572" y="87703"/>
            <a:ext cx="9480607" cy="922282"/>
          </a:xfrm>
        </p:spPr>
        <p:txBody>
          <a:bodyPr>
            <a:noAutofit/>
          </a:bodyPr>
          <a:lstStyle/>
          <a:p>
            <a:r>
              <a:rPr lang="en-GB" sz="3200" u="sng" dirty="0">
                <a:latin typeface="Aharoni" panose="02010803020104030203" pitchFamily="2" charset="-79"/>
                <a:cs typeface="Aharoni" panose="02010803020104030203" pitchFamily="2" charset="-79"/>
              </a:rPr>
              <a:t>The Battle of Britain </a:t>
            </a:r>
            <a:r>
              <a:rPr lang="en-GB" sz="3200" u="sng">
                <a:latin typeface="Aharoni" panose="02010803020104030203" pitchFamily="2" charset="-79"/>
                <a:cs typeface="Aharoni" panose="02010803020104030203" pitchFamily="2" charset="-79"/>
              </a:rPr>
              <a:t>and radar, 1940</a:t>
            </a:r>
            <a:endParaRPr lang="en-GB" sz="3200" u="sng"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663260" y="5888419"/>
            <a:ext cx="9144000" cy="867104"/>
          </a:xfrm>
          <a:solidFill>
            <a:srgbClr val="00B0F0"/>
          </a:solidFill>
          <a:ln w="38100">
            <a:solidFill>
              <a:schemeClr val="tx1"/>
            </a:solidFill>
          </a:ln>
        </p:spPr>
        <p:txBody>
          <a:bodyPr>
            <a:normAutofit fontScale="92500"/>
          </a:bodyPr>
          <a:lstStyle/>
          <a:p>
            <a:r>
              <a:rPr lang="en-GB" dirty="0"/>
              <a:t>Finished? – Try this..</a:t>
            </a:r>
          </a:p>
          <a:p>
            <a:r>
              <a:rPr lang="en-GB" dirty="0"/>
              <a:t>In aircraft battles, what is more important, quantity or quality of aircraft?</a:t>
            </a:r>
          </a:p>
        </p:txBody>
      </p:sp>
      <p:sp>
        <p:nvSpPr>
          <p:cNvPr id="4" name="Rectangle 3"/>
          <p:cNvSpPr/>
          <p:nvPr/>
        </p:nvSpPr>
        <p:spPr>
          <a:xfrm>
            <a:off x="1292771" y="2427891"/>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Prime 			Minister 			Winston 			Churchill.</a:t>
            </a:r>
          </a:p>
          <a:p>
            <a:pPr algn="ctr"/>
            <a:r>
              <a:rPr lang="en-GB" dirty="0"/>
              <a:t>	          1940.</a:t>
            </a:r>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Q: What do you think Churchill meant by this statement?</a:t>
            </a:r>
          </a:p>
        </p:txBody>
      </p:sp>
      <p:sp>
        <p:nvSpPr>
          <p:cNvPr id="9" name="Rectangle 8"/>
          <p:cNvSpPr/>
          <p:nvPr/>
        </p:nvSpPr>
        <p:spPr>
          <a:xfrm>
            <a:off x="4587764"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SPAG?</a:t>
            </a:r>
          </a:p>
          <a:p>
            <a:pPr algn="ctr"/>
            <a:r>
              <a:rPr lang="en-GB" b="1"/>
              <a:t>Copy </a:t>
            </a:r>
            <a:r>
              <a:rPr lang="en-GB" b="1" dirty="0"/>
              <a:t>and correct.</a:t>
            </a:r>
          </a:p>
          <a:p>
            <a:pPr algn="ctr"/>
            <a:endParaRPr lang="en-GB" b="1" dirty="0"/>
          </a:p>
          <a:p>
            <a:pPr algn="ctr"/>
            <a:r>
              <a:rPr lang="en-GB" dirty="0"/>
              <a:t>“We shall defend are island, whatever the cost may be, we shall fight on the </a:t>
            </a:r>
            <a:r>
              <a:rPr lang="en-GB" dirty="0" err="1"/>
              <a:t>beachs</a:t>
            </a:r>
            <a:r>
              <a:rPr lang="en-GB" dirty="0"/>
              <a:t>, we shall fight on the landing grounds, we shall fight in the </a:t>
            </a:r>
            <a:r>
              <a:rPr lang="en-GB" dirty="0" err="1"/>
              <a:t>feilds</a:t>
            </a:r>
            <a:r>
              <a:rPr lang="en-GB" dirty="0"/>
              <a:t> and in the streets, we shall fight in the hills; we shall never surrender.”</a:t>
            </a:r>
          </a:p>
        </p:txBody>
      </p:sp>
      <p:sp>
        <p:nvSpPr>
          <p:cNvPr id="10" name="Rectangle 9"/>
          <p:cNvSpPr/>
          <p:nvPr/>
        </p:nvSpPr>
        <p:spPr>
          <a:xfrm>
            <a:off x="7882757" y="2427890"/>
            <a:ext cx="3294993" cy="3326523"/>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Numeracy:</a:t>
            </a:r>
          </a:p>
          <a:p>
            <a:pPr algn="ctr"/>
            <a:endParaRPr lang="en-GB" dirty="0"/>
          </a:p>
          <a:p>
            <a:pPr algn="ctr"/>
            <a:r>
              <a:rPr lang="en-GB" dirty="0"/>
              <a:t>The Royal Air Force (RAF) had 3000 pilots at the start of the battle. 544 were lost in fighter missions, 700 in bombing missions and 300 in coastal protection. How many were lost in total? What percentage of the whole were lost?</a:t>
            </a:r>
          </a:p>
        </p:txBody>
      </p:sp>
      <p:sp>
        <p:nvSpPr>
          <p:cNvPr id="11" name="Subtitle 2"/>
          <p:cNvSpPr txBox="1">
            <a:spLocks/>
          </p:cNvSpPr>
          <p:nvPr/>
        </p:nvSpPr>
        <p:spPr>
          <a:xfrm>
            <a:off x="6243282" y="986313"/>
            <a:ext cx="4951892" cy="1278979"/>
          </a:xfrm>
          <a:prstGeom prst="rect">
            <a:avLst/>
          </a:prstGeom>
          <a:solidFill>
            <a:srgbClr val="FFFF00"/>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Luftwaffe:</a:t>
            </a:r>
            <a:r>
              <a:rPr lang="en-GB" dirty="0"/>
              <a:t> The name of the German air force. </a:t>
            </a:r>
            <a:r>
              <a:rPr lang="en-GB" b="1" dirty="0"/>
              <a:t>(add to glossary in back of book (BOB)).</a:t>
            </a:r>
          </a:p>
        </p:txBody>
      </p:sp>
      <p:sp>
        <p:nvSpPr>
          <p:cNvPr id="12" name="Subtitle 2"/>
          <p:cNvSpPr txBox="1">
            <a:spLocks/>
          </p:cNvSpPr>
          <p:nvPr/>
        </p:nvSpPr>
        <p:spPr>
          <a:xfrm>
            <a:off x="1292771" y="988368"/>
            <a:ext cx="4674891" cy="1278979"/>
          </a:xfrm>
          <a:prstGeom prst="rect">
            <a:avLst/>
          </a:prstGeom>
          <a:solidFill>
            <a:schemeClr val="accent1">
              <a:lumMod val="40000"/>
              <a:lumOff val="60000"/>
            </a:schemeClr>
          </a:solidFill>
          <a:ln w="38100">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t>LO</a:t>
            </a:r>
            <a:r>
              <a:rPr lang="en-GB" dirty="0"/>
              <a:t>: Examine the factors behind Britain’s victory in the Battle of Britain.</a:t>
            </a:r>
          </a:p>
        </p:txBody>
      </p:sp>
      <p:sp>
        <p:nvSpPr>
          <p:cNvPr id="14" name="Rectangle 13"/>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15" name="Rectangle 14"/>
          <p:cNvSpPr/>
          <p:nvPr/>
        </p:nvSpPr>
        <p:spPr>
          <a:xfrm>
            <a:off x="264696" y="1275348"/>
            <a:ext cx="794084" cy="862801"/>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16" name="Rectangle 15"/>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17" name="Rectangle 16"/>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19" name="Rectangle 1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0" name="Rectangle 1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1" name="Rectangle 2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Date Placeholder 4"/>
          <p:cNvSpPr>
            <a:spLocks noGrp="1"/>
          </p:cNvSpPr>
          <p:nvPr>
            <p:ph type="dt" sz="half" idx="10"/>
          </p:nvPr>
        </p:nvSpPr>
        <p:spPr>
          <a:xfrm>
            <a:off x="8726905" y="124798"/>
            <a:ext cx="3546548" cy="548970"/>
          </a:xfrm>
        </p:spPr>
        <p:txBody>
          <a:bodyPr/>
          <a:lstStyle/>
          <a:p>
            <a:fld id="{13D340A4-FD1E-4C51-BC58-7CE2357A2FCE}" type="datetime2">
              <a:rPr lang="en-GB" sz="2400" smtClean="0"/>
              <a:t>Wednesday, 21 June 2017</a:t>
            </a:fld>
            <a:endParaRPr lang="en-GB" sz="2400" dirty="0"/>
          </a:p>
        </p:txBody>
      </p:sp>
      <p:pic>
        <p:nvPicPr>
          <p:cNvPr id="6" name="Picture 5"/>
          <p:cNvPicPr>
            <a:picLocks noChangeAspect="1"/>
          </p:cNvPicPr>
          <p:nvPr/>
        </p:nvPicPr>
        <p:blipFill>
          <a:blip r:embed="rId2"/>
          <a:stretch>
            <a:fillRect/>
          </a:stretch>
        </p:blipFill>
        <p:spPr>
          <a:xfrm>
            <a:off x="1411705" y="2585518"/>
            <a:ext cx="1925053" cy="2584108"/>
          </a:xfrm>
          <a:prstGeom prst="rect">
            <a:avLst/>
          </a:prstGeom>
          <a:ln w="3175">
            <a:solidFill>
              <a:schemeClr val="tx1"/>
            </a:solidFill>
          </a:ln>
        </p:spPr>
      </p:pic>
    </p:spTree>
    <p:extLst>
      <p:ext uri="{BB962C8B-B14F-4D97-AF65-F5344CB8AC3E}">
        <p14:creationId xmlns:p14="http://schemas.microsoft.com/office/powerpoint/2010/main" val="2742926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endParaRPr lang="en-GB" dirty="0">
              <a:solidFill>
                <a:schemeClr val="tx1"/>
              </a:solidFill>
            </a:endParaRP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to what the question is asking.</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4/5/6</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WWW: You have provided an explanation and used some accurate examples.</a:t>
            </a:r>
          </a:p>
          <a:p>
            <a:r>
              <a:rPr lang="en-GB" sz="1200" dirty="0">
                <a:solidFill>
                  <a:schemeClr val="tx1"/>
                </a:solidFill>
              </a:rPr>
              <a:t>EBI: Make sure that ALL your paragraphs explain why the factors had a part to play/connect them to what the question is asking.</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519741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7/8/9</a:t>
            </a:r>
          </a:p>
          <a:p>
            <a:pPr algn="ctr"/>
            <a:endParaRPr lang="en-GB" sz="14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explained your answer well throughout the question and used detailed facts to support your points.</a:t>
            </a:r>
          </a:p>
          <a:p>
            <a:r>
              <a:rPr lang="en-GB" sz="1100" dirty="0">
                <a:solidFill>
                  <a:schemeClr val="tx1"/>
                </a:solidFill>
              </a:rPr>
              <a:t>EBI: Add a conclusion that shows clearly how the different factors are linked and impact each other, try also to explain which was the most influential.</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3914281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9288"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8" name="Rectangle 7"/>
          <p:cNvSpPr/>
          <p:nvPr/>
        </p:nvSpPr>
        <p:spPr>
          <a:xfrm>
            <a:off x="164226"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9" name="Rectangle 8"/>
          <p:cNvSpPr/>
          <p:nvPr/>
        </p:nvSpPr>
        <p:spPr>
          <a:xfrm>
            <a:off x="164225"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0" name="Rectangle 9"/>
          <p:cNvSpPr/>
          <p:nvPr/>
        </p:nvSpPr>
        <p:spPr>
          <a:xfrm>
            <a:off x="989286"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2" name="Rectangle 11"/>
          <p:cNvSpPr/>
          <p:nvPr/>
        </p:nvSpPr>
        <p:spPr>
          <a:xfrm>
            <a:off x="989287"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3" name="Rectangle 12"/>
          <p:cNvSpPr/>
          <p:nvPr/>
        </p:nvSpPr>
        <p:spPr>
          <a:xfrm>
            <a:off x="164226"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4" name="Rectangle 13"/>
          <p:cNvSpPr/>
          <p:nvPr/>
        </p:nvSpPr>
        <p:spPr>
          <a:xfrm>
            <a:off x="164225"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5" name="Rectangle 14"/>
          <p:cNvSpPr/>
          <p:nvPr/>
        </p:nvSpPr>
        <p:spPr>
          <a:xfrm>
            <a:off x="989286"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6" name="Rectangle 15"/>
          <p:cNvSpPr/>
          <p:nvPr/>
        </p:nvSpPr>
        <p:spPr>
          <a:xfrm>
            <a:off x="164226"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7" name="Rectangle 16"/>
          <p:cNvSpPr/>
          <p:nvPr/>
        </p:nvSpPr>
        <p:spPr>
          <a:xfrm>
            <a:off x="989286"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18" name="Rectangle 17"/>
          <p:cNvSpPr/>
          <p:nvPr/>
        </p:nvSpPr>
        <p:spPr>
          <a:xfrm>
            <a:off x="164225"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19" name="Rectangle 18"/>
          <p:cNvSpPr/>
          <p:nvPr/>
        </p:nvSpPr>
        <p:spPr>
          <a:xfrm>
            <a:off x="989285"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0" name="Rectangle 19"/>
          <p:cNvSpPr/>
          <p:nvPr/>
        </p:nvSpPr>
        <p:spPr>
          <a:xfrm>
            <a:off x="7066236" y="1047750"/>
            <a:ext cx="4859064"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1" name="Rectangle 20"/>
          <p:cNvSpPr/>
          <p:nvPr/>
        </p:nvSpPr>
        <p:spPr>
          <a:xfrm>
            <a:off x="6241174" y="200156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2" name="Rectangle 21"/>
          <p:cNvSpPr/>
          <p:nvPr/>
        </p:nvSpPr>
        <p:spPr>
          <a:xfrm>
            <a:off x="6241173" y="104775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3" name="Rectangle 22"/>
          <p:cNvSpPr/>
          <p:nvPr/>
        </p:nvSpPr>
        <p:spPr>
          <a:xfrm>
            <a:off x="7066234" y="200156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4" name="Rectangle 23"/>
          <p:cNvSpPr/>
          <p:nvPr/>
        </p:nvSpPr>
        <p:spPr>
          <a:xfrm>
            <a:off x="7066235" y="299479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5" name="Rectangle 24"/>
          <p:cNvSpPr/>
          <p:nvPr/>
        </p:nvSpPr>
        <p:spPr>
          <a:xfrm>
            <a:off x="6241174" y="394860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6" name="Rectangle 25"/>
          <p:cNvSpPr/>
          <p:nvPr/>
        </p:nvSpPr>
        <p:spPr>
          <a:xfrm>
            <a:off x="6241173" y="299479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7" name="Rectangle 26"/>
          <p:cNvSpPr/>
          <p:nvPr/>
        </p:nvSpPr>
        <p:spPr>
          <a:xfrm>
            <a:off x="7066234" y="394860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28" name="Rectangle 27"/>
          <p:cNvSpPr/>
          <p:nvPr/>
        </p:nvSpPr>
        <p:spPr>
          <a:xfrm>
            <a:off x="6241174" y="4941830"/>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29" name="Rectangle 28"/>
          <p:cNvSpPr/>
          <p:nvPr/>
        </p:nvSpPr>
        <p:spPr>
          <a:xfrm>
            <a:off x="7066234" y="4941830"/>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0" name="Rectangle 29"/>
          <p:cNvSpPr/>
          <p:nvPr/>
        </p:nvSpPr>
        <p:spPr>
          <a:xfrm>
            <a:off x="6241173" y="5895643"/>
            <a:ext cx="662572"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10/11/12</a:t>
            </a:r>
          </a:p>
          <a:p>
            <a:pPr algn="ctr"/>
            <a:endParaRPr lang="en-GB" sz="900" dirty="0">
              <a:solidFill>
                <a:schemeClr val="tx1"/>
              </a:solidFill>
            </a:endParaRPr>
          </a:p>
        </p:txBody>
      </p:sp>
      <p:sp>
        <p:nvSpPr>
          <p:cNvPr id="31" name="Rectangle 30"/>
          <p:cNvSpPr/>
          <p:nvPr/>
        </p:nvSpPr>
        <p:spPr>
          <a:xfrm>
            <a:off x="7066233" y="5895643"/>
            <a:ext cx="4859065" cy="727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tx1"/>
                </a:solidFill>
              </a:rPr>
              <a:t>WWW: You have shown a good line of reasoning throughout your work which leads nicely to a logical and well thought out conclusion.</a:t>
            </a:r>
          </a:p>
          <a:p>
            <a:r>
              <a:rPr lang="en-GB" sz="1100" dirty="0">
                <a:solidFill>
                  <a:schemeClr val="tx1"/>
                </a:solidFill>
              </a:rPr>
              <a:t>EBI: In your conclusion you could categorise the factors into long term or short term – and explain why.</a:t>
            </a:r>
          </a:p>
        </p:txBody>
      </p:sp>
      <p:sp>
        <p:nvSpPr>
          <p:cNvPr id="32" name="Title 1"/>
          <p:cNvSpPr txBox="1">
            <a:spLocks/>
          </p:cNvSpPr>
          <p:nvPr/>
        </p:nvSpPr>
        <p:spPr>
          <a:xfrm>
            <a:off x="1353864" y="45519"/>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a:t>Pre-written feedback slips for printing; Circle the correct grade.</a:t>
            </a:r>
            <a:endParaRPr lang="en-GB" sz="2000" dirty="0"/>
          </a:p>
        </p:txBody>
      </p:sp>
    </p:spTree>
    <p:extLst>
      <p:ext uri="{BB962C8B-B14F-4D97-AF65-F5344CB8AC3E}">
        <p14:creationId xmlns:p14="http://schemas.microsoft.com/office/powerpoint/2010/main" val="190517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893" y="-209550"/>
            <a:ext cx="5619750" cy="1325563"/>
          </a:xfrm>
        </p:spPr>
        <p:txBody>
          <a:bodyPr/>
          <a:lstStyle/>
          <a:p>
            <a:r>
              <a:rPr lang="en-GB" b="1" u="sng" dirty="0"/>
              <a:t>EAL ASSISSTANCE SHEET</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29834" t="36280" r="18403" b="15347"/>
          <a:stretch/>
        </p:blipFill>
        <p:spPr>
          <a:xfrm>
            <a:off x="238348" y="2565482"/>
            <a:ext cx="3762152" cy="2636837"/>
          </a:xfrm>
          <a:prstGeom prst="rect">
            <a:avLst/>
          </a:prstGeom>
          <a:ln w="9525">
            <a:solidFill>
              <a:schemeClr val="tx1"/>
            </a:solidFill>
          </a:ln>
        </p:spPr>
      </p:pic>
      <p:sp>
        <p:nvSpPr>
          <p:cNvPr id="30" name="TextBox 29"/>
          <p:cNvSpPr txBox="1"/>
          <p:nvPr/>
        </p:nvSpPr>
        <p:spPr>
          <a:xfrm>
            <a:off x="238348" y="199372"/>
            <a:ext cx="2324293" cy="2308324"/>
          </a:xfrm>
          <a:prstGeom prst="rect">
            <a:avLst/>
          </a:prstGeom>
          <a:noFill/>
          <a:ln w="6350">
            <a:solidFill>
              <a:schemeClr val="tx1"/>
            </a:solidFill>
          </a:ln>
        </p:spPr>
        <p:txBody>
          <a:bodyPr wrap="square" rtlCol="0">
            <a:spAutoFit/>
          </a:bodyPr>
          <a:lstStyle/>
          <a:p>
            <a:r>
              <a:rPr lang="en-GB" dirty="0"/>
              <a:t>Countries:</a:t>
            </a:r>
          </a:p>
          <a:p>
            <a:endParaRPr lang="en-GB" dirty="0"/>
          </a:p>
          <a:p>
            <a:r>
              <a:rPr lang="en-GB" dirty="0"/>
              <a:t>Europe</a:t>
            </a:r>
          </a:p>
          <a:p>
            <a:r>
              <a:rPr lang="en-GB" dirty="0"/>
              <a:t>Germany</a:t>
            </a:r>
          </a:p>
          <a:p>
            <a:r>
              <a:rPr lang="en-GB" dirty="0"/>
              <a:t>Russia (Soviet Union)</a:t>
            </a:r>
          </a:p>
          <a:p>
            <a:r>
              <a:rPr lang="en-GB" dirty="0"/>
              <a:t>Czechoslovakia</a:t>
            </a:r>
          </a:p>
          <a:p>
            <a:r>
              <a:rPr lang="en-GB" dirty="0"/>
              <a:t>France</a:t>
            </a:r>
          </a:p>
          <a:p>
            <a:r>
              <a:rPr lang="en-GB" dirty="0"/>
              <a:t>Britain</a:t>
            </a:r>
          </a:p>
        </p:txBody>
      </p:sp>
      <p:sp>
        <p:nvSpPr>
          <p:cNvPr id="31" name="Rounded Rectangular Callout 30"/>
          <p:cNvSpPr/>
          <p:nvPr/>
        </p:nvSpPr>
        <p:spPr>
          <a:xfrm>
            <a:off x="2232363" y="1402503"/>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find them on the map?</a:t>
            </a:r>
          </a:p>
        </p:txBody>
      </p:sp>
      <p:sp>
        <p:nvSpPr>
          <p:cNvPr id="32" name="TextBox 31"/>
          <p:cNvSpPr txBox="1"/>
          <p:nvPr/>
        </p:nvSpPr>
        <p:spPr>
          <a:xfrm>
            <a:off x="8636404" y="377349"/>
            <a:ext cx="3389649" cy="6186309"/>
          </a:xfrm>
          <a:prstGeom prst="rect">
            <a:avLst/>
          </a:prstGeom>
          <a:noFill/>
          <a:ln w="6350">
            <a:solidFill>
              <a:schemeClr val="tx1"/>
            </a:solidFill>
          </a:ln>
        </p:spPr>
        <p:txBody>
          <a:bodyPr wrap="square" rtlCol="0">
            <a:spAutoFit/>
          </a:bodyPr>
          <a:lstStyle/>
          <a:p>
            <a:r>
              <a:rPr lang="en-GB" dirty="0"/>
              <a:t>Key verbs:</a:t>
            </a:r>
          </a:p>
          <a:p>
            <a:endParaRPr lang="en-GB" dirty="0"/>
          </a:p>
          <a:p>
            <a:r>
              <a:rPr lang="en-GB" dirty="0"/>
              <a:t>(to revolt) Revolution</a:t>
            </a:r>
          </a:p>
          <a:p>
            <a:r>
              <a:rPr lang="en-GB" dirty="0"/>
              <a:t>To give a speech.</a:t>
            </a:r>
          </a:p>
          <a:p>
            <a:r>
              <a:rPr lang="en-GB" dirty="0"/>
              <a:t>To farm</a:t>
            </a:r>
          </a:p>
          <a:p>
            <a:r>
              <a:rPr lang="en-GB" dirty="0"/>
              <a:t>To remember</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4" name="Rounded Rectangular Callout 33"/>
          <p:cNvSpPr/>
          <p:nvPr/>
        </p:nvSpPr>
        <p:spPr>
          <a:xfrm>
            <a:off x="8818785" y="2028964"/>
            <a:ext cx="2036097" cy="16279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verb to the correct image?</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1959" y="499509"/>
            <a:ext cx="1004094" cy="2008187"/>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678" y="4998409"/>
            <a:ext cx="1052037" cy="1578056"/>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785" y="4998409"/>
            <a:ext cx="1433513" cy="1433513"/>
          </a:xfrm>
          <a:prstGeom prst="rect">
            <a:avLst/>
          </a:prstGeom>
        </p:spPr>
      </p:pic>
      <p:sp>
        <p:nvSpPr>
          <p:cNvPr id="39" name="TextBox 38"/>
          <p:cNvSpPr txBox="1"/>
          <p:nvPr/>
        </p:nvSpPr>
        <p:spPr>
          <a:xfrm>
            <a:off x="4385263" y="874802"/>
            <a:ext cx="3916988" cy="5632311"/>
          </a:xfrm>
          <a:prstGeom prst="rect">
            <a:avLst/>
          </a:prstGeom>
          <a:noFill/>
          <a:ln w="6350">
            <a:solidFill>
              <a:schemeClr val="tx1"/>
            </a:solidFill>
          </a:ln>
        </p:spPr>
        <p:txBody>
          <a:bodyPr wrap="square" rtlCol="0">
            <a:spAutoFit/>
          </a:bodyPr>
          <a:lstStyle/>
          <a:p>
            <a:r>
              <a:rPr lang="en-GB" dirty="0"/>
              <a:t>Key nouns:</a:t>
            </a:r>
          </a:p>
          <a:p>
            <a:endParaRPr lang="en-GB" dirty="0"/>
          </a:p>
          <a:p>
            <a:r>
              <a:rPr lang="en-GB" dirty="0"/>
              <a:t>Peace</a:t>
            </a:r>
          </a:p>
          <a:p>
            <a:r>
              <a:rPr lang="en-GB" dirty="0"/>
              <a:t>Army</a:t>
            </a:r>
          </a:p>
          <a:p>
            <a:r>
              <a:rPr lang="en-GB" dirty="0"/>
              <a:t>Navy</a:t>
            </a:r>
          </a:p>
          <a:p>
            <a:r>
              <a:rPr lang="en-GB" dirty="0"/>
              <a:t>Worker</a:t>
            </a:r>
          </a:p>
          <a:p>
            <a:r>
              <a:rPr lang="en-GB" dirty="0"/>
              <a:t>Family</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0" name="Rounded Rectangular Callout 39"/>
          <p:cNvSpPr/>
          <p:nvPr/>
        </p:nvSpPr>
        <p:spPr>
          <a:xfrm>
            <a:off x="5471140" y="1116013"/>
            <a:ext cx="1943100" cy="15811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Can you match the noun to the correct image?</a:t>
            </a:r>
          </a:p>
        </p:txBody>
      </p:sp>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5975" r="40377"/>
          <a:stretch/>
        </p:blipFill>
        <p:spPr>
          <a:xfrm>
            <a:off x="9354851" y="3202822"/>
            <a:ext cx="2476500" cy="1887619"/>
          </a:xfrm>
          <a:prstGeom prst="rect">
            <a:avLst/>
          </a:prstGeom>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9027" y="2764569"/>
            <a:ext cx="1993224" cy="1411867"/>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5090" y="4279605"/>
            <a:ext cx="1004130" cy="1845428"/>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5868" y="2983653"/>
            <a:ext cx="971767" cy="1192783"/>
          </a:xfrm>
          <a:prstGeom prst="rect">
            <a:avLst/>
          </a:prstGeom>
        </p:spPr>
      </p:pic>
      <p:pic>
        <p:nvPicPr>
          <p:cNvPr id="44" name="Picture 43"/>
          <p:cNvPicPr>
            <a:picLocks noChangeAspect="1"/>
          </p:cNvPicPr>
          <p:nvPr/>
        </p:nvPicPr>
        <p:blipFill rotWithShape="1">
          <a:blip r:embed="rId10" cstate="print">
            <a:extLst>
              <a:ext uri="{28A0092B-C50C-407E-A947-70E740481C1C}">
                <a14:useLocalDpi xmlns:a14="http://schemas.microsoft.com/office/drawing/2010/main" val="0"/>
              </a:ext>
            </a:extLst>
          </a:blip>
          <a:srcRect l="59450"/>
          <a:stretch/>
        </p:blipFill>
        <p:spPr>
          <a:xfrm>
            <a:off x="7125151" y="4733711"/>
            <a:ext cx="937539" cy="1391322"/>
          </a:xfrm>
          <a:prstGeom prst="rect">
            <a:avLst/>
          </a:prstGeom>
          <a:ln w="3175">
            <a:solidFill>
              <a:schemeClr val="tx1"/>
            </a:solidFill>
          </a:ln>
        </p:spPr>
      </p:pic>
      <p:pic>
        <p:nvPicPr>
          <p:cNvPr id="45" name="Picture 44"/>
          <p:cNvPicPr>
            <a:picLocks noChangeAspect="1"/>
          </p:cNvPicPr>
          <p:nvPr/>
        </p:nvPicPr>
        <p:blipFill rotWithShape="1">
          <a:blip r:embed="rId11" cstate="print">
            <a:extLst>
              <a:ext uri="{28A0092B-C50C-407E-A947-70E740481C1C}">
                <a14:useLocalDpi xmlns:a14="http://schemas.microsoft.com/office/drawing/2010/main" val="0"/>
              </a:ext>
            </a:extLst>
          </a:blip>
          <a:srcRect r="47594"/>
          <a:stretch/>
        </p:blipFill>
        <p:spPr>
          <a:xfrm>
            <a:off x="5702526" y="4462926"/>
            <a:ext cx="1093703" cy="1391322"/>
          </a:xfrm>
          <a:prstGeom prst="rect">
            <a:avLst/>
          </a:prstGeom>
          <a:ln w="3175">
            <a:solidFill>
              <a:schemeClr val="tx1"/>
            </a:solidFill>
          </a:ln>
        </p:spPr>
      </p:pic>
    </p:spTree>
    <p:extLst>
      <p:ext uri="{BB962C8B-B14F-4D97-AF65-F5344CB8AC3E}">
        <p14:creationId xmlns:p14="http://schemas.microsoft.com/office/powerpoint/2010/main" val="401175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0"/>
            <a:ext cx="10920663" cy="1325563"/>
          </a:xfrm>
        </p:spPr>
        <p:txBody>
          <a:bodyPr/>
          <a:lstStyle/>
          <a:p>
            <a:r>
              <a:rPr lang="en-GB" u="sng" dirty="0"/>
              <a:t>SUPPORT TEMPLATE FOR 12 MARK QUESTIONS.</a:t>
            </a:r>
          </a:p>
        </p:txBody>
      </p:sp>
      <p:sp>
        <p:nvSpPr>
          <p:cNvPr id="16" name="Rounded Rectangle 15"/>
          <p:cNvSpPr/>
          <p:nvPr/>
        </p:nvSpPr>
        <p:spPr>
          <a:xfrm>
            <a:off x="1134523" y="1276968"/>
            <a:ext cx="3772417" cy="10690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omic Sans MS" panose="030F0702030302020204" pitchFamily="66" charset="0"/>
              </a:rPr>
              <a:t>Plan your answer, you will need:</a:t>
            </a:r>
          </a:p>
          <a:p>
            <a:pPr algn="ctr"/>
            <a:endParaRPr lang="en-GB" sz="1200" dirty="0">
              <a:solidFill>
                <a:schemeClr val="tx1"/>
              </a:solidFill>
              <a:latin typeface="Comic Sans MS" panose="030F0702030302020204" pitchFamily="66" charset="0"/>
            </a:endParaRPr>
          </a:p>
          <a:p>
            <a:pPr algn="ctr"/>
            <a:r>
              <a:rPr lang="en-GB" sz="1200" dirty="0">
                <a:solidFill>
                  <a:schemeClr val="tx1"/>
                </a:solidFill>
                <a:latin typeface="Comic Sans MS" panose="030F0702030302020204" pitchFamily="66" charset="0"/>
              </a:rPr>
              <a:t>THREE FACTORS (not just three pieces of evidence)</a:t>
            </a:r>
          </a:p>
        </p:txBody>
      </p:sp>
      <p:grpSp>
        <p:nvGrpSpPr>
          <p:cNvPr id="4" name="Group 3"/>
          <p:cNvGrpSpPr/>
          <p:nvPr/>
        </p:nvGrpSpPr>
        <p:grpSpPr>
          <a:xfrm>
            <a:off x="11017" y="1133055"/>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5" name="Oval 4"/>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Structure</a:t>
              </a:r>
            </a:p>
          </p:txBody>
        </p:sp>
      </p:grpSp>
      <p:sp>
        <p:nvSpPr>
          <p:cNvPr id="17" name="Rounded Rectangle 16"/>
          <p:cNvSpPr/>
          <p:nvPr/>
        </p:nvSpPr>
        <p:spPr>
          <a:xfrm>
            <a:off x="6171376" y="1049122"/>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Use words from the question to help get you started.</a:t>
            </a:r>
          </a:p>
          <a:p>
            <a:pPr marL="285750" indent="-285750">
              <a:buFont typeface="Arial" panose="020B0604020202020204" pitchFamily="34" charset="0"/>
              <a:buChar char="•"/>
            </a:pPr>
            <a:r>
              <a:rPr lang="en-GB" dirty="0">
                <a:solidFill>
                  <a:schemeClr val="tx1"/>
                </a:solidFill>
              </a:rPr>
              <a:t>List the main factors you will discuss, e.g. “</a:t>
            </a:r>
            <a:r>
              <a:rPr lang="en-GB" i="1" dirty="0">
                <a:solidFill>
                  <a:schemeClr val="tx1"/>
                </a:solidFill>
              </a:rPr>
              <a:t>There are three main factors that contributed to Britain’s success, they are aircraft, technology and strategy.”</a:t>
            </a:r>
            <a:endParaRPr lang="en-GB" dirty="0">
              <a:solidFill>
                <a:schemeClr val="tx1"/>
              </a:solidFill>
            </a:endParaRPr>
          </a:p>
        </p:txBody>
      </p:sp>
      <p:sp>
        <p:nvSpPr>
          <p:cNvPr id="18" name="Rounded Rectangle 17"/>
          <p:cNvSpPr/>
          <p:nvPr/>
        </p:nvSpPr>
        <p:spPr>
          <a:xfrm>
            <a:off x="6171377" y="3120131"/>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rPr>
              <a:t>Simple paragraph sentence starters:</a:t>
            </a:r>
          </a:p>
          <a:p>
            <a:pPr marL="285750" indent="-285750">
              <a:buFont typeface="Arial" panose="020B0604020202020204" pitchFamily="34" charset="0"/>
              <a:buChar char="•"/>
            </a:pPr>
            <a:r>
              <a:rPr lang="en-GB" dirty="0">
                <a:solidFill>
                  <a:schemeClr val="tx1"/>
                </a:solidFill>
              </a:rPr>
              <a:t>Point: </a:t>
            </a:r>
            <a:r>
              <a:rPr lang="en-GB" i="1" dirty="0">
                <a:solidFill>
                  <a:schemeClr val="tx1"/>
                </a:solidFill>
              </a:rPr>
              <a:t>One/Another important factor was…</a:t>
            </a:r>
          </a:p>
          <a:p>
            <a:pPr marL="285750" indent="-285750">
              <a:buFont typeface="Arial" panose="020B0604020202020204" pitchFamily="34" charset="0"/>
              <a:buChar char="•"/>
            </a:pPr>
            <a:r>
              <a:rPr lang="en-GB" dirty="0">
                <a:solidFill>
                  <a:schemeClr val="tx1"/>
                </a:solidFill>
              </a:rPr>
              <a:t>Evidence: </a:t>
            </a:r>
            <a:r>
              <a:rPr lang="en-GB" i="1" dirty="0">
                <a:solidFill>
                  <a:schemeClr val="tx1"/>
                </a:solidFill>
              </a:rPr>
              <a:t>For example…</a:t>
            </a:r>
          </a:p>
          <a:p>
            <a:pPr marL="285750" indent="-285750">
              <a:buFont typeface="Arial" panose="020B0604020202020204" pitchFamily="34" charset="0"/>
              <a:buChar char="•"/>
            </a:pPr>
            <a:r>
              <a:rPr lang="en-GB" dirty="0">
                <a:solidFill>
                  <a:schemeClr val="tx1"/>
                </a:solidFill>
              </a:rPr>
              <a:t>Explain: </a:t>
            </a:r>
            <a:r>
              <a:rPr lang="en-GB" i="1" dirty="0">
                <a:solidFill>
                  <a:schemeClr val="tx1"/>
                </a:solidFill>
              </a:rPr>
              <a:t>This was important because…</a:t>
            </a:r>
          </a:p>
          <a:p>
            <a:pPr marL="285750" indent="-285750">
              <a:buFont typeface="Arial" panose="020B0604020202020204" pitchFamily="34" charset="0"/>
              <a:buChar char="•"/>
            </a:pPr>
            <a:r>
              <a:rPr lang="en-GB" dirty="0">
                <a:solidFill>
                  <a:schemeClr val="tx1"/>
                </a:solidFill>
              </a:rPr>
              <a:t>Link: </a:t>
            </a:r>
            <a:r>
              <a:rPr lang="en-GB" i="1" dirty="0">
                <a:solidFill>
                  <a:schemeClr val="tx1"/>
                </a:solidFill>
              </a:rPr>
              <a:t>This contributed to (the question focus) because…</a:t>
            </a:r>
            <a:endParaRPr lang="en-GB" dirty="0">
              <a:solidFill>
                <a:schemeClr val="tx1"/>
              </a:solidFill>
            </a:endParaRPr>
          </a:p>
        </p:txBody>
      </p:sp>
      <p:sp>
        <p:nvSpPr>
          <p:cNvPr id="19" name="Rounded Rectangle 18"/>
          <p:cNvSpPr/>
          <p:nvPr/>
        </p:nvSpPr>
        <p:spPr>
          <a:xfrm>
            <a:off x="6171376" y="5161175"/>
            <a:ext cx="5766902" cy="1517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 name="Group 6"/>
          <p:cNvGrpSpPr/>
          <p:nvPr/>
        </p:nvGrpSpPr>
        <p:grpSpPr>
          <a:xfrm>
            <a:off x="5007221" y="3171040"/>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8" name="Oval 7"/>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600" kern="1200" dirty="0"/>
                <a:t>Paragraphs</a:t>
              </a:r>
            </a:p>
          </p:txBody>
        </p:sp>
      </p:grpSp>
      <p:grpSp>
        <p:nvGrpSpPr>
          <p:cNvPr id="10" name="Group 9"/>
          <p:cNvGrpSpPr/>
          <p:nvPr/>
        </p:nvGrpSpPr>
        <p:grpSpPr>
          <a:xfrm>
            <a:off x="5007221" y="1133056"/>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1" name="Oval 10"/>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Introductions</a:t>
              </a:r>
            </a:p>
          </p:txBody>
        </p:sp>
      </p:grpSp>
      <p:grpSp>
        <p:nvGrpSpPr>
          <p:cNvPr id="13" name="Group 12"/>
          <p:cNvGrpSpPr/>
          <p:nvPr/>
        </p:nvGrpSpPr>
        <p:grpSpPr>
          <a:xfrm>
            <a:off x="5007221" y="5209024"/>
            <a:ext cx="1369516" cy="1417637"/>
            <a:chOff x="5898" y="787254"/>
            <a:chExt cx="1134824" cy="1134824"/>
          </a:xfrm>
          <a:solidFill>
            <a:srgbClr val="7030A0"/>
          </a:solidFill>
          <a:scene3d>
            <a:camera prst="orthographicFront">
              <a:rot lat="0" lon="0" rev="0"/>
            </a:camera>
            <a:lightRig rig="contrasting" dir="t">
              <a:rot lat="0" lon="0" rev="1200000"/>
            </a:lightRig>
          </a:scene3d>
        </p:grpSpPr>
        <p:sp>
          <p:nvSpPr>
            <p:cNvPr id="14" name="Oval 13"/>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400" kern="1200" dirty="0"/>
                <a:t>Conclusions</a:t>
              </a:r>
            </a:p>
          </p:txBody>
        </p:sp>
      </p:grpSp>
      <p:sp>
        <p:nvSpPr>
          <p:cNvPr id="20" name="Rounded Rectangle 19"/>
          <p:cNvSpPr/>
          <p:nvPr/>
        </p:nvSpPr>
        <p:spPr>
          <a:xfrm>
            <a:off x="433137" y="2601602"/>
            <a:ext cx="4373523" cy="12191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mic Sans MS" panose="030F0702030302020204" pitchFamily="66" charset="0"/>
              </a:rPr>
              <a:t>Explain why the RAF won the Battle of Britain.</a:t>
            </a:r>
          </a:p>
          <a:p>
            <a:r>
              <a:rPr lang="en-GB" sz="1200" dirty="0">
                <a:solidFill>
                  <a:schemeClr val="tx1"/>
                </a:solidFill>
                <a:latin typeface="Comic Sans MS" panose="030F0702030302020204" pitchFamily="66" charset="0"/>
              </a:rPr>
              <a:t>You may use the following.</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Spitfire</a:t>
            </a:r>
          </a:p>
          <a:p>
            <a:pPr marL="1085850" lvl="2" indent="-171450">
              <a:buFont typeface="Arial" panose="020B0604020202020204" pitchFamily="34" charset="0"/>
              <a:buChar char="•"/>
            </a:pPr>
            <a:r>
              <a:rPr lang="en-GB" sz="1200" b="1" dirty="0">
                <a:solidFill>
                  <a:schemeClr val="tx1"/>
                </a:solidFill>
                <a:latin typeface="Comic Sans MS" panose="030F0702030302020204" pitchFamily="66" charset="0"/>
              </a:rPr>
              <a:t>Radar</a:t>
            </a:r>
          </a:p>
          <a:p>
            <a:r>
              <a:rPr lang="en-GB" sz="1200" dirty="0">
                <a:solidFill>
                  <a:schemeClr val="tx1"/>
                </a:solidFill>
                <a:latin typeface="Comic Sans MS" panose="030F0702030302020204" pitchFamily="66" charset="0"/>
              </a:rPr>
              <a:t>You will also need to include knowledge of your own.</a:t>
            </a:r>
          </a:p>
          <a:p>
            <a:pPr marL="171450" indent="-171450">
              <a:buFont typeface="Arial" panose="020B0604020202020204" pitchFamily="34" charset="0"/>
              <a:buChar char="•"/>
            </a:pPr>
            <a:endParaRPr lang="en-GB" sz="1200" dirty="0">
              <a:solidFill>
                <a:schemeClr val="tx1"/>
              </a:solidFill>
              <a:latin typeface="Comic Sans MS" panose="030F0702030302020204" pitchFamily="66" charset="0"/>
            </a:endParaRPr>
          </a:p>
        </p:txBody>
      </p:sp>
      <p:sp>
        <p:nvSpPr>
          <p:cNvPr id="21" name="Rounded Rectangle 20"/>
          <p:cNvSpPr/>
          <p:nvPr/>
        </p:nvSpPr>
        <p:spPr>
          <a:xfrm>
            <a:off x="1557152" y="3961883"/>
            <a:ext cx="3249508" cy="26647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Introduction</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1</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Aircraft.</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Spitfire</a:t>
            </a:r>
            <a:r>
              <a:rPr lang="en-GB" sz="1400" dirty="0">
                <a:solidFill>
                  <a:schemeClr val="tx1"/>
                </a:solidFill>
                <a:latin typeface="Comic Sans MS" panose="030F0702030302020204" pitchFamily="66" charset="0"/>
              </a:rPr>
              <a:t> </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2</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Technology</a:t>
            </a:r>
          </a:p>
          <a:p>
            <a:pPr marL="628650" lvl="1" indent="-171450">
              <a:buFont typeface="Arial" panose="020B0604020202020204" pitchFamily="34" charset="0"/>
              <a:buChar char="•"/>
            </a:pPr>
            <a:r>
              <a:rPr lang="en-GB" sz="1400" u="sng" dirty="0">
                <a:solidFill>
                  <a:schemeClr val="tx1"/>
                </a:solidFill>
                <a:latin typeface="Comic Sans MS" panose="030F0702030302020204" pitchFamily="66" charset="0"/>
              </a:rPr>
              <a:t>Evidence? </a:t>
            </a:r>
            <a:r>
              <a:rPr lang="en-GB" sz="1400" b="1" dirty="0">
                <a:solidFill>
                  <a:schemeClr val="tx1"/>
                </a:solidFill>
                <a:latin typeface="Comic Sans MS" panose="030F0702030302020204" pitchFamily="66" charset="0"/>
              </a:rPr>
              <a:t>Radar</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Factor 3</a:t>
            </a:r>
            <a:r>
              <a:rPr lang="en-GB" sz="1400" b="1" dirty="0">
                <a:solidFill>
                  <a:schemeClr val="tx1"/>
                </a:solidFill>
                <a:latin typeface="Comic Sans MS" panose="030F0702030302020204" pitchFamily="66" charset="0"/>
              </a:rPr>
              <a:t>: </a:t>
            </a:r>
            <a:r>
              <a:rPr lang="en-GB" sz="1400" dirty="0">
                <a:solidFill>
                  <a:schemeClr val="tx1"/>
                </a:solidFill>
                <a:latin typeface="Comic Sans MS" panose="030F0702030302020204" pitchFamily="66" charset="0"/>
              </a:rPr>
              <a:t>From own knowledge.</a:t>
            </a:r>
          </a:p>
          <a:p>
            <a:pPr marL="628650" lvl="1" indent="-171450">
              <a:buFont typeface="Arial" panose="020B0604020202020204" pitchFamily="34" charset="0"/>
              <a:buChar char="•"/>
            </a:pPr>
            <a:r>
              <a:rPr lang="en-GB" sz="1400" dirty="0">
                <a:solidFill>
                  <a:schemeClr val="tx1"/>
                </a:solidFill>
                <a:latin typeface="Comic Sans MS" panose="030F0702030302020204" pitchFamily="66" charset="0"/>
              </a:rPr>
              <a:t>Evidence: From own knowledge.</a:t>
            </a:r>
          </a:p>
          <a:p>
            <a:pPr marL="171450" indent="-171450">
              <a:buFont typeface="Arial" panose="020B0604020202020204" pitchFamily="34" charset="0"/>
              <a:buChar char="•"/>
            </a:pPr>
            <a:r>
              <a:rPr lang="en-GB" sz="1400" dirty="0">
                <a:solidFill>
                  <a:schemeClr val="tx1"/>
                </a:solidFill>
                <a:latin typeface="Comic Sans MS" panose="030F0702030302020204" pitchFamily="66" charset="0"/>
              </a:rPr>
              <a:t>Conclusion.</a:t>
            </a:r>
          </a:p>
        </p:txBody>
      </p:sp>
      <p:sp>
        <p:nvSpPr>
          <p:cNvPr id="29" name="Curved Right Arrow 28"/>
          <p:cNvSpPr/>
          <p:nvPr/>
        </p:nvSpPr>
        <p:spPr>
          <a:xfrm>
            <a:off x="863314" y="3378649"/>
            <a:ext cx="693838" cy="20379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urved Right Arrow 29"/>
          <p:cNvSpPr/>
          <p:nvPr/>
        </p:nvSpPr>
        <p:spPr>
          <a:xfrm>
            <a:off x="889426" y="3106277"/>
            <a:ext cx="667726" cy="18192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Box 30"/>
          <p:cNvSpPr txBox="1"/>
          <p:nvPr/>
        </p:nvSpPr>
        <p:spPr>
          <a:xfrm>
            <a:off x="56586" y="5481107"/>
            <a:ext cx="1315453" cy="1200329"/>
          </a:xfrm>
          <a:prstGeom prst="rect">
            <a:avLst/>
          </a:prstGeom>
          <a:noFill/>
        </p:spPr>
        <p:txBody>
          <a:bodyPr wrap="square" rtlCol="0">
            <a:spAutoFit/>
          </a:bodyPr>
          <a:lstStyle/>
          <a:p>
            <a:r>
              <a:rPr lang="en-GB" sz="1200" dirty="0">
                <a:latin typeface="Comic Sans MS" panose="030F0702030302020204" pitchFamily="66" charset="0"/>
              </a:rPr>
              <a:t>For example, here ‘radar’ is the evidence used to support ‘technology’ as a wider factor.</a:t>
            </a: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92" y="4376344"/>
            <a:ext cx="910799" cy="1238687"/>
          </a:xfrm>
          <a:prstGeom prst="rect">
            <a:avLst/>
          </a:prstGeom>
        </p:spPr>
      </p:pic>
      <p:graphicFrame>
        <p:nvGraphicFramePr>
          <p:cNvPr id="33" name="Table 32"/>
          <p:cNvGraphicFramePr>
            <a:graphicFrameLocks noGrp="1"/>
          </p:cNvGraphicFramePr>
          <p:nvPr>
            <p:extLst>
              <p:ext uri="{D42A27DB-BD31-4B8C-83A1-F6EECF244321}">
                <p14:modId xmlns:p14="http://schemas.microsoft.com/office/powerpoint/2010/main" val="1874382855"/>
              </p:ext>
            </p:extLst>
          </p:nvPr>
        </p:nvGraphicFramePr>
        <p:xfrm>
          <a:off x="6491058" y="5294272"/>
          <a:ext cx="5332898" cy="1231712"/>
        </p:xfrm>
        <a:graphic>
          <a:graphicData uri="http://schemas.openxmlformats.org/drawingml/2006/table">
            <a:tbl>
              <a:tblPr firstRow="1" bandRow="1">
                <a:tableStyleId>{073A0DAA-6AF3-43AB-8588-CEC1D06C72B9}</a:tableStyleId>
              </a:tblPr>
              <a:tblGrid>
                <a:gridCol w="2669910">
                  <a:extLst>
                    <a:ext uri="{9D8B030D-6E8A-4147-A177-3AD203B41FA5}">
                      <a16:colId xmlns:a16="http://schemas.microsoft.com/office/drawing/2014/main" val="3729138002"/>
                    </a:ext>
                  </a:extLst>
                </a:gridCol>
                <a:gridCol w="2662988">
                  <a:extLst>
                    <a:ext uri="{9D8B030D-6E8A-4147-A177-3AD203B41FA5}">
                      <a16:colId xmlns:a16="http://schemas.microsoft.com/office/drawing/2014/main" val="920244778"/>
                    </a:ext>
                  </a:extLst>
                </a:gridCol>
              </a:tblGrid>
              <a:tr h="378272">
                <a:tc>
                  <a:txBody>
                    <a:bodyPr/>
                    <a:lstStyle/>
                    <a:p>
                      <a:r>
                        <a:rPr lang="en-GB" sz="1000" dirty="0"/>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dirty="0"/>
                        <a:t>DO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5410780"/>
                  </a:ext>
                </a:extLst>
              </a:tr>
              <a:tr h="682604">
                <a:tc>
                  <a:txBody>
                    <a:bodyPr/>
                    <a:lstStyle/>
                    <a:p>
                      <a:pPr marL="285750" indent="-285750">
                        <a:buFont typeface="Arial" panose="020B0604020202020204" pitchFamily="34" charset="0"/>
                        <a:buChar char="•"/>
                      </a:pPr>
                      <a:r>
                        <a:rPr lang="en-GB" sz="1000" dirty="0"/>
                        <a:t>Directly answer the Q</a:t>
                      </a:r>
                    </a:p>
                    <a:p>
                      <a:pPr marL="285750" indent="-285750">
                        <a:buFont typeface="Arial" panose="020B0604020202020204" pitchFamily="34" charset="0"/>
                        <a:buChar char="•"/>
                      </a:pPr>
                      <a:r>
                        <a:rPr lang="en-GB" sz="1000" u="sng" dirty="0"/>
                        <a:t>Explain</a:t>
                      </a:r>
                      <a:r>
                        <a:rPr lang="en-GB" sz="1000" dirty="0"/>
                        <a:t> why one factor was the most important.</a:t>
                      </a:r>
                    </a:p>
                    <a:p>
                      <a:pPr marL="285750" indent="-285750">
                        <a:buFont typeface="Arial" panose="020B0604020202020204" pitchFamily="34" charset="0"/>
                        <a:buChar char="•"/>
                      </a:pPr>
                      <a:r>
                        <a:rPr lang="en-GB" sz="1000" dirty="0"/>
                        <a:t>Compar</a:t>
                      </a:r>
                      <a:r>
                        <a:rPr lang="en-GB" sz="1000" baseline="0" dirty="0"/>
                        <a:t>e the factors – show how they overlap and impact each other.</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00" dirty="0"/>
                        <a:t>Just ‘state’ that one factor</a:t>
                      </a:r>
                      <a:r>
                        <a:rPr lang="en-GB" sz="1000" baseline="0" dirty="0"/>
                        <a:t> is the most important.</a:t>
                      </a:r>
                    </a:p>
                    <a:p>
                      <a:pPr marL="171450" indent="-171450">
                        <a:buFont typeface="Arial" panose="020B0604020202020204" pitchFamily="34" charset="0"/>
                        <a:buChar char="•"/>
                      </a:pPr>
                      <a:r>
                        <a:rPr lang="en-GB" sz="1000" baseline="0" dirty="0"/>
                        <a:t>Only summarise your argument,</a:t>
                      </a:r>
                    </a:p>
                    <a:p>
                      <a:pPr marL="171450" indent="-171450">
                        <a:buFont typeface="Arial" panose="020B0604020202020204" pitchFamily="34" charset="0"/>
                        <a:buChar char="•"/>
                      </a:pPr>
                      <a:r>
                        <a:rPr lang="en-GB" sz="1000" baseline="0" dirty="0"/>
                        <a:t>Introduce new evidence (do that in your main paragraphs).</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977935"/>
                  </a:ext>
                </a:extLst>
              </a:tr>
            </a:tbl>
          </a:graphicData>
        </a:graphic>
      </p:graphicFrame>
    </p:spTree>
    <p:extLst>
      <p:ext uri="{BB962C8B-B14F-4D97-AF65-F5344CB8AC3E}">
        <p14:creationId xmlns:p14="http://schemas.microsoft.com/office/powerpoint/2010/main" val="762620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dirty="0"/>
              <a:t>Lesson plan</a:t>
            </a:r>
          </a:p>
        </p:txBody>
      </p:sp>
      <p:sp>
        <p:nvSpPr>
          <p:cNvPr id="3" name="TextBox 2"/>
          <p:cNvSpPr txBox="1"/>
          <p:nvPr/>
        </p:nvSpPr>
        <p:spPr>
          <a:xfrm>
            <a:off x="1334814" y="993228"/>
            <a:ext cx="9648497" cy="369332"/>
          </a:xfrm>
          <a:prstGeom prst="rect">
            <a:avLst/>
          </a:prstGeom>
          <a:noFill/>
          <a:ln w="38100">
            <a:solidFill>
              <a:schemeClr val="tx1"/>
            </a:solidFill>
          </a:ln>
        </p:spPr>
        <p:txBody>
          <a:bodyPr wrap="square" rtlCol="0">
            <a:spAutoFit/>
          </a:bodyPr>
          <a:lstStyle/>
          <a:p>
            <a:r>
              <a:rPr lang="en-GB" dirty="0"/>
              <a:t>Teacher:		Date:		Lesson:			Subject:		Class:</a:t>
            </a:r>
          </a:p>
        </p:txBody>
      </p:sp>
      <p:sp>
        <p:nvSpPr>
          <p:cNvPr id="20" name="TextBox 19"/>
          <p:cNvSpPr txBox="1"/>
          <p:nvPr/>
        </p:nvSpPr>
        <p:spPr>
          <a:xfrm>
            <a:off x="541283" y="1744716"/>
            <a:ext cx="11077903" cy="830997"/>
          </a:xfrm>
          <a:prstGeom prst="rect">
            <a:avLst/>
          </a:prstGeom>
          <a:noFill/>
          <a:ln w="38100">
            <a:solidFill>
              <a:schemeClr val="tx1"/>
            </a:solidFill>
          </a:ln>
        </p:spPr>
        <p:txBody>
          <a:bodyPr wrap="square" rtlCol="0">
            <a:spAutoFit/>
          </a:bodyPr>
          <a:lstStyle/>
          <a:p>
            <a:r>
              <a:rPr lang="en-GB" sz="1200" dirty="0"/>
              <a:t>Contextual information about the group and their previous learning:</a:t>
            </a:r>
          </a:p>
          <a:p>
            <a:r>
              <a:rPr lang="en-GB" sz="1200" i="1" dirty="0">
                <a:latin typeface="Comic Sans MS" panose="030F0702030302020204" pitchFamily="66" charset="0"/>
              </a:rPr>
              <a:t>First lesson on the Second World War. Class has previously studied the origins and initial events of the Second World War. They have also completed a 12 mark question so this builds on this skill.</a:t>
            </a:r>
            <a:endParaRPr lang="en-GB" sz="1200" dirty="0"/>
          </a:p>
          <a:p>
            <a:endParaRPr lang="en-GB" sz="1200" dirty="0"/>
          </a:p>
        </p:txBody>
      </p:sp>
      <p:sp>
        <p:nvSpPr>
          <p:cNvPr id="21" name="TextBox 20"/>
          <p:cNvSpPr txBox="1"/>
          <p:nvPr/>
        </p:nvSpPr>
        <p:spPr>
          <a:xfrm>
            <a:off x="541282" y="2750837"/>
            <a:ext cx="5365531" cy="1015663"/>
          </a:xfrm>
          <a:prstGeom prst="rect">
            <a:avLst/>
          </a:prstGeom>
          <a:noFill/>
          <a:ln w="38100">
            <a:solidFill>
              <a:schemeClr val="tx1"/>
            </a:solidFill>
          </a:ln>
        </p:spPr>
        <p:txBody>
          <a:bodyPr wrap="square" rtlCol="0">
            <a:spAutoFit/>
          </a:bodyPr>
          <a:lstStyle/>
          <a:p>
            <a:r>
              <a:rPr lang="en-GB" sz="1200" dirty="0"/>
              <a:t>Focus of learning/What will progress look like?</a:t>
            </a:r>
          </a:p>
          <a:p>
            <a:r>
              <a:rPr lang="en-GB" sz="1200" i="1" dirty="0">
                <a:latin typeface="Comic Sans MS" panose="030F0702030302020204" pitchFamily="66" charset="0"/>
              </a:rPr>
              <a:t>Students will answer a twelve mark exam question. In so doing they will demonstrate the new knowledge learnt during the teach the expert activity. They will also incorporate exam technique guidance from the </a:t>
            </a:r>
            <a:r>
              <a:rPr lang="en-GB" sz="1200" i="1" dirty="0" err="1">
                <a:latin typeface="Comic Sans MS" panose="030F0702030302020204" pitchFamily="66" charset="0"/>
              </a:rPr>
              <a:t>ppt</a:t>
            </a:r>
            <a:r>
              <a:rPr lang="en-GB" sz="1200" i="1" dirty="0">
                <a:latin typeface="Comic Sans MS" panose="030F0702030302020204" pitchFamily="66" charset="0"/>
              </a:rPr>
              <a:t> and advice sheet.</a:t>
            </a:r>
          </a:p>
        </p:txBody>
      </p:sp>
      <p:sp>
        <p:nvSpPr>
          <p:cNvPr id="22" name="TextBox 21"/>
          <p:cNvSpPr txBox="1"/>
          <p:nvPr/>
        </p:nvSpPr>
        <p:spPr>
          <a:xfrm>
            <a:off x="6101255" y="2750837"/>
            <a:ext cx="5517932" cy="1015663"/>
          </a:xfrm>
          <a:prstGeom prst="rect">
            <a:avLst/>
          </a:prstGeom>
          <a:noFill/>
          <a:ln w="38100">
            <a:solidFill>
              <a:schemeClr val="tx1"/>
            </a:solidFill>
          </a:ln>
        </p:spPr>
        <p:txBody>
          <a:bodyPr wrap="square" rtlCol="0">
            <a:spAutoFit/>
          </a:bodyPr>
          <a:lstStyle/>
          <a:p>
            <a:r>
              <a:rPr lang="en-GB" sz="1200" dirty="0"/>
              <a:t>What will be assessed? How? When will the students act on this?</a:t>
            </a:r>
          </a:p>
          <a:p>
            <a:r>
              <a:rPr lang="en-GB" sz="1200" i="1" dirty="0">
                <a:latin typeface="Comic Sans MS" panose="030F0702030302020204" pitchFamily="66" charset="0"/>
              </a:rPr>
              <a:t>Expert teach activity assess pupil’s ability to work with others,.</a:t>
            </a:r>
          </a:p>
          <a:p>
            <a:r>
              <a:rPr lang="en-GB" sz="1200" i="1" dirty="0">
                <a:latin typeface="Comic Sans MS" panose="030F0702030302020204" pitchFamily="66" charset="0"/>
              </a:rPr>
              <a:t>Mini plenary/check: Class discussion of answers will address any short comings in understanding. Main activity: Students ability to prioritise complex reasons and justify their decisions.</a:t>
            </a:r>
          </a:p>
        </p:txBody>
      </p:sp>
      <p:sp>
        <p:nvSpPr>
          <p:cNvPr id="23" name="TextBox 22"/>
          <p:cNvSpPr txBox="1"/>
          <p:nvPr/>
        </p:nvSpPr>
        <p:spPr>
          <a:xfrm>
            <a:off x="530772" y="3941624"/>
            <a:ext cx="5376041" cy="830997"/>
          </a:xfrm>
          <a:prstGeom prst="rect">
            <a:avLst/>
          </a:prstGeom>
          <a:noFill/>
          <a:ln w="38100">
            <a:solidFill>
              <a:schemeClr val="tx1"/>
            </a:solidFill>
          </a:ln>
        </p:spPr>
        <p:txBody>
          <a:bodyPr wrap="square" rtlCol="0">
            <a:spAutoFit/>
          </a:bodyPr>
          <a:lstStyle/>
          <a:p>
            <a:r>
              <a:rPr lang="en-GB" sz="1200" dirty="0"/>
              <a:t>Additional support and challenge: (PP/More Able/SEND/EAL)</a:t>
            </a:r>
          </a:p>
          <a:p>
            <a:r>
              <a:rPr lang="en-GB" sz="1200" i="1" dirty="0">
                <a:latin typeface="Comic Sans MS" panose="030F0702030302020204" pitchFamily="66" charset="0"/>
              </a:rPr>
              <a:t>Challenge questions throughout the lesson. Literacy challenge during main task for more able. EAL support sheet for applicable students. 12 mark support template for SEND.</a:t>
            </a:r>
          </a:p>
        </p:txBody>
      </p:sp>
      <p:sp>
        <p:nvSpPr>
          <p:cNvPr id="24" name="TextBox 23"/>
          <p:cNvSpPr txBox="1"/>
          <p:nvPr/>
        </p:nvSpPr>
        <p:spPr>
          <a:xfrm>
            <a:off x="6101255" y="3941624"/>
            <a:ext cx="5517931" cy="830997"/>
          </a:xfrm>
          <a:prstGeom prst="rect">
            <a:avLst/>
          </a:prstGeom>
          <a:noFill/>
          <a:ln w="38100">
            <a:solidFill>
              <a:schemeClr val="tx1"/>
            </a:solidFill>
          </a:ln>
        </p:spPr>
        <p:txBody>
          <a:bodyPr wrap="square" rtlCol="0">
            <a:spAutoFit/>
          </a:bodyPr>
          <a:lstStyle/>
          <a:p>
            <a:r>
              <a:rPr lang="en-GB" sz="1200" dirty="0"/>
              <a:t>Where can I support QWC/Numeracy?</a:t>
            </a:r>
          </a:p>
          <a:p>
            <a:r>
              <a:rPr lang="en-GB" sz="1200" i="1" dirty="0">
                <a:latin typeface="Comic Sans MS" panose="030F0702030302020204" pitchFamily="66" charset="0"/>
              </a:rPr>
              <a:t>Reading comprehension/ literacy SPAG/numeracy settler activity</a:t>
            </a:r>
            <a:r>
              <a:rPr lang="en-GB" sz="1200" dirty="0">
                <a:latin typeface="Comic Sans MS" panose="030F0702030302020204" pitchFamily="66" charset="0"/>
              </a:rPr>
              <a:t>.</a:t>
            </a:r>
          </a:p>
          <a:p>
            <a:endParaRPr lang="en-GB" sz="1200" dirty="0"/>
          </a:p>
          <a:p>
            <a:endParaRPr lang="en-GB" sz="1200" dirty="0"/>
          </a:p>
        </p:txBody>
      </p:sp>
      <p:sp>
        <p:nvSpPr>
          <p:cNvPr id="25" name="TextBox 24"/>
          <p:cNvSpPr txBox="1"/>
          <p:nvPr/>
        </p:nvSpPr>
        <p:spPr>
          <a:xfrm>
            <a:off x="541282" y="4921960"/>
            <a:ext cx="11077904" cy="1015663"/>
          </a:xfrm>
          <a:prstGeom prst="rect">
            <a:avLst/>
          </a:prstGeom>
          <a:noFill/>
          <a:ln w="38100">
            <a:solidFill>
              <a:schemeClr val="tx1"/>
            </a:solidFill>
          </a:ln>
        </p:spPr>
        <p:txBody>
          <a:bodyPr wrap="square" rtlCol="0">
            <a:spAutoFit/>
          </a:bodyPr>
          <a:lstStyle/>
          <a:p>
            <a:r>
              <a:rPr lang="en-GB" sz="1200" dirty="0"/>
              <a:t>Lesson narrative:</a:t>
            </a:r>
          </a:p>
          <a:p>
            <a:r>
              <a:rPr lang="en-GB" sz="1200" i="1" dirty="0">
                <a:latin typeface="Comic Sans MS" panose="030F0702030302020204" pitchFamily="66" charset="0"/>
              </a:rPr>
              <a:t>Literacy/Numeracy settler activity </a:t>
            </a:r>
            <a:r>
              <a:rPr lang="en-GB" sz="1200" i="1" dirty="0">
                <a:latin typeface="Comic Sans MS" panose="030F0702030302020204" pitchFamily="66" charset="0"/>
                <a:sym typeface="Wingdings" panose="05000000000000000000" pitchFamily="2" charset="2"/>
              </a:rPr>
              <a:t> Expert teacher group activity  12 mark exam question practice  Prioritise and justify plenary</a:t>
            </a:r>
            <a:r>
              <a:rPr lang="en-GB" sz="1200" dirty="0">
                <a:sym typeface="Wingdings" panose="05000000000000000000" pitchFamily="2" charset="2"/>
              </a:rPr>
              <a:t>. </a:t>
            </a:r>
            <a:endParaRPr lang="en-GB" sz="1200" dirty="0"/>
          </a:p>
          <a:p>
            <a:endParaRPr lang="en-GB" sz="1200" dirty="0"/>
          </a:p>
          <a:p>
            <a:endParaRPr lang="en-GB" sz="1200" dirty="0"/>
          </a:p>
          <a:p>
            <a:endParaRPr lang="en-GB" sz="1200" dirty="0"/>
          </a:p>
        </p:txBody>
      </p:sp>
      <p:sp>
        <p:nvSpPr>
          <p:cNvPr id="26" name="TextBox 25"/>
          <p:cNvSpPr txBox="1"/>
          <p:nvPr/>
        </p:nvSpPr>
        <p:spPr>
          <a:xfrm>
            <a:off x="530772" y="6138532"/>
            <a:ext cx="11077904" cy="646331"/>
          </a:xfrm>
          <a:prstGeom prst="rect">
            <a:avLst/>
          </a:prstGeom>
          <a:noFill/>
          <a:ln w="38100">
            <a:solidFill>
              <a:schemeClr val="tx1"/>
            </a:solidFill>
          </a:ln>
        </p:spPr>
        <p:txBody>
          <a:bodyPr wrap="square" rtlCol="0">
            <a:spAutoFit/>
          </a:bodyPr>
          <a:lstStyle/>
          <a:p>
            <a:r>
              <a:rPr lang="en-GB" sz="1200" dirty="0"/>
              <a:t>Homework:</a:t>
            </a:r>
          </a:p>
          <a:p>
            <a:endParaRPr lang="en-GB" sz="1200" dirty="0"/>
          </a:p>
          <a:p>
            <a:endParaRPr lang="en-GB" sz="1200" dirty="0"/>
          </a:p>
        </p:txBody>
      </p:sp>
    </p:spTree>
    <p:extLst>
      <p:ext uri="{BB962C8B-B14F-4D97-AF65-F5344CB8AC3E}">
        <p14:creationId xmlns:p14="http://schemas.microsoft.com/office/powerpoint/2010/main" val="256726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243436"/>
            <a:ext cx="9144000" cy="627609"/>
          </a:xfrm>
        </p:spPr>
        <p:txBody>
          <a:bodyPr>
            <a:noAutofit/>
          </a:bodyPr>
          <a:lstStyle/>
          <a:p>
            <a:r>
              <a:rPr lang="en-GB" sz="4400" u="sng" dirty="0"/>
              <a:t>FLIP LEARNING HOMEWORK SHEET</a:t>
            </a:r>
          </a:p>
        </p:txBody>
      </p:sp>
      <p:pic>
        <p:nvPicPr>
          <p:cNvPr id="3" name="Picture 2">
            <a:extLst>
              <a:ext uri="{FF2B5EF4-FFF2-40B4-BE49-F238E27FC236}">
                <a16:creationId xmlns:a16="http://schemas.microsoft.com/office/drawing/2014/main" id="{8CAD8371-40DB-45B8-8F83-14A52B2B1AF4}"/>
              </a:ext>
            </a:extLst>
          </p:cNvPr>
          <p:cNvPicPr>
            <a:picLocks noChangeAspect="1"/>
          </p:cNvPicPr>
          <p:nvPr/>
        </p:nvPicPr>
        <p:blipFill rotWithShape="1">
          <a:blip r:embed="rId2"/>
          <a:srcRect l="3000" t="20889" r="5250" b="15704"/>
          <a:stretch/>
        </p:blipFill>
        <p:spPr>
          <a:xfrm>
            <a:off x="2711206" y="1150683"/>
            <a:ext cx="6726708" cy="2614924"/>
          </a:xfrm>
          <a:prstGeom prst="rect">
            <a:avLst/>
          </a:prstGeom>
        </p:spPr>
      </p:pic>
      <p:sp>
        <p:nvSpPr>
          <p:cNvPr id="4" name="Subtitle 2">
            <a:extLst>
              <a:ext uri="{FF2B5EF4-FFF2-40B4-BE49-F238E27FC236}">
                <a16:creationId xmlns:a16="http://schemas.microsoft.com/office/drawing/2014/main" id="{CBD4C39D-6D9D-4499-B18C-C6942AD1F566}"/>
              </a:ext>
            </a:extLst>
          </p:cNvPr>
          <p:cNvSpPr>
            <a:spLocks noGrp="1"/>
          </p:cNvSpPr>
          <p:nvPr>
            <p:ph type="subTitle" idx="1"/>
          </p:nvPr>
        </p:nvSpPr>
        <p:spPr>
          <a:xfrm>
            <a:off x="1202552" y="4045245"/>
            <a:ext cx="9744016" cy="1545995"/>
          </a:xfrm>
        </p:spPr>
        <p:txBody>
          <a:bodyPr>
            <a:noAutofit/>
          </a:bodyPr>
          <a:lstStyle/>
          <a:p>
            <a:r>
              <a:rPr lang="en-GB" sz="1600" dirty="0">
                <a:hlinkClick r:id="rId3"/>
              </a:rPr>
              <a:t>www.wolseyacademy.co.uk</a:t>
            </a:r>
            <a:endParaRPr lang="en-GB" sz="1600" dirty="0"/>
          </a:p>
          <a:p>
            <a:endParaRPr lang="en-GB" sz="1600" dirty="0"/>
          </a:p>
          <a:p>
            <a:r>
              <a:rPr lang="en-GB" sz="1600" dirty="0"/>
              <a:t>Check out our Virtual Learning Worlds! (coming soon)</a:t>
            </a:r>
          </a:p>
          <a:p>
            <a:r>
              <a:rPr lang="en-GB" sz="1600" dirty="0"/>
              <a:t>Pupils can roam the fields of history, talk to historical characters and investigate the factors behind key events as if they were really there!</a:t>
            </a:r>
          </a:p>
          <a:p>
            <a:endParaRPr lang="en-GB" sz="1600" dirty="0"/>
          </a:p>
          <a:p>
            <a:r>
              <a:rPr lang="en-GB" sz="1600" dirty="0"/>
              <a:t>Each comes with its own ‘flip learning’ homework sheet so pupils enter the class inspired, intrigued and ready to learn.</a:t>
            </a:r>
          </a:p>
        </p:txBody>
      </p:sp>
    </p:spTree>
    <p:extLst>
      <p:ext uri="{BB962C8B-B14F-4D97-AF65-F5344CB8AC3E}">
        <p14:creationId xmlns:p14="http://schemas.microsoft.com/office/powerpoint/2010/main" val="876540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814" y="0"/>
            <a:ext cx="9144000" cy="627609"/>
          </a:xfrm>
        </p:spPr>
        <p:txBody>
          <a:bodyPr>
            <a:noAutofit/>
          </a:bodyPr>
          <a:lstStyle/>
          <a:p>
            <a:r>
              <a:rPr lang="en-GB" sz="3600" u="sng" dirty="0"/>
              <a:t>WHY BOTHER? PEDAGOGY JUSTIFICATION</a:t>
            </a:r>
          </a:p>
        </p:txBody>
      </p:sp>
      <p:graphicFrame>
        <p:nvGraphicFramePr>
          <p:cNvPr id="3" name="Table 2"/>
          <p:cNvGraphicFramePr>
            <a:graphicFrameLocks noGrp="1"/>
          </p:cNvGraphicFramePr>
          <p:nvPr>
            <p:extLst>
              <p:ext uri="{D42A27DB-BD31-4B8C-83A1-F6EECF244321}">
                <p14:modId xmlns:p14="http://schemas.microsoft.com/office/powerpoint/2010/main" val="3790134532"/>
              </p:ext>
            </p:extLst>
          </p:nvPr>
        </p:nvGraphicFramePr>
        <p:xfrm>
          <a:off x="321487" y="751752"/>
          <a:ext cx="10881896" cy="5982480"/>
        </p:xfrm>
        <a:graphic>
          <a:graphicData uri="http://schemas.openxmlformats.org/drawingml/2006/table">
            <a:tbl>
              <a:tblPr firstRow="1" bandRow="1">
                <a:tableStyleId>{8FD4443E-F989-4FC4-A0C8-D5A2AF1F390B}</a:tableStyleId>
              </a:tblPr>
              <a:tblGrid>
                <a:gridCol w="2556045">
                  <a:extLst>
                    <a:ext uri="{9D8B030D-6E8A-4147-A177-3AD203B41FA5}">
                      <a16:colId xmlns:a16="http://schemas.microsoft.com/office/drawing/2014/main" val="3893490373"/>
                    </a:ext>
                  </a:extLst>
                </a:gridCol>
                <a:gridCol w="8325851">
                  <a:extLst>
                    <a:ext uri="{9D8B030D-6E8A-4147-A177-3AD203B41FA5}">
                      <a16:colId xmlns:a16="http://schemas.microsoft.com/office/drawing/2014/main" val="2863965842"/>
                    </a:ext>
                  </a:extLst>
                </a:gridCol>
              </a:tblGrid>
              <a:tr h="643912">
                <a:tc>
                  <a:txBody>
                    <a:bodyPr/>
                    <a:lstStyle/>
                    <a:p>
                      <a:r>
                        <a:rPr lang="en-GB" sz="1200" dirty="0"/>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Justification/Evidence?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8559309"/>
                  </a:ext>
                </a:extLst>
              </a:tr>
              <a:tr h="577515">
                <a:tc>
                  <a:txBody>
                    <a:bodyPr/>
                    <a:lstStyle/>
                    <a:p>
                      <a:r>
                        <a:rPr lang="en-GB" sz="1200" dirty="0"/>
                        <a:t>Clear Lesson Objective</a:t>
                      </a:r>
                      <a:r>
                        <a:rPr lang="en-GB" sz="1200" baseline="0" dirty="0"/>
                        <a:t> and revisited during plenary.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Hattie’s “visible</a:t>
                      </a:r>
                      <a:r>
                        <a:rPr lang="en-GB" sz="1200" baseline="0" dirty="0"/>
                        <a:t> learning” looks at meta studies of educational approaches. He concludes that having a clear learning objective, that is revisited throughout the lesson, is a more effective method of achieving high outcomes than merely insisting on high expectations ‘in general’ from the class. </a:t>
                      </a:r>
                      <a:r>
                        <a:rPr lang="en-GB" sz="1200" i="1" baseline="0" dirty="0"/>
                        <a:t>Visible Learning</a:t>
                      </a:r>
                      <a:r>
                        <a:rPr lang="en-GB" sz="1200" i="0" baseline="0" dirty="0"/>
                        <a:t>. John Hattie, 2008.</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757539"/>
                  </a:ext>
                </a:extLst>
              </a:tr>
              <a:tr h="593557">
                <a:tc>
                  <a:txBody>
                    <a:bodyPr/>
                    <a:lstStyle/>
                    <a:p>
                      <a:r>
                        <a:rPr lang="en-GB" sz="1200" dirty="0"/>
                        <a:t>Mini plenary:</a:t>
                      </a:r>
                      <a:r>
                        <a:rPr lang="en-GB" sz="1200" baseline="0" dirty="0"/>
                        <a:t> Think/Pair/Share – provides thinking time to students.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Kathleen Cotton’s paper </a:t>
                      </a:r>
                      <a:r>
                        <a:rPr lang="en-GB" sz="1200" i="1" dirty="0"/>
                        <a:t>Classroom</a:t>
                      </a:r>
                      <a:r>
                        <a:rPr lang="en-GB" sz="1200" i="1" baseline="0" dirty="0"/>
                        <a:t> Questioning</a:t>
                      </a:r>
                      <a:r>
                        <a:rPr lang="en-GB" sz="1200" i="0" baseline="0" dirty="0"/>
                        <a:t> concludes that “training teachers in increased wait time is positively related to student achievement”.  Think/Pair/Share is an effective means of embedding this practice into your lessons. </a:t>
                      </a:r>
                      <a:r>
                        <a:rPr lang="en-GB" sz="1200" i="0" baseline="0" dirty="0">
                          <a:hlinkClick r:id="rId2"/>
                        </a:rPr>
                        <a:t>http://www.learner.org/workshops/socialstudies/pdf/session6/6.ClassroomQuestioning.pdf</a:t>
                      </a:r>
                      <a:endParaRPr lang="en-GB" sz="1200" i="0" baseline="0" dirty="0"/>
                    </a:p>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6191686"/>
                  </a:ext>
                </a:extLst>
              </a:tr>
              <a:tr h="652913">
                <a:tc>
                  <a:txBody>
                    <a:bodyPr/>
                    <a:lstStyle/>
                    <a:p>
                      <a:r>
                        <a:rPr lang="en-GB" sz="1200" dirty="0"/>
                        <a:t>Exper</a:t>
                      </a:r>
                      <a:r>
                        <a:rPr lang="en-GB" sz="1200" baseline="0" dirty="0"/>
                        <a:t>t teacher group work.</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Group work is great for building interpersonal skills. However as every</a:t>
                      </a:r>
                      <a:r>
                        <a:rPr lang="en-GB" sz="1200" baseline="0" dirty="0"/>
                        <a:t> teacher knows the phoneme of ‘social loafing’ where a student will work less hard in a group than they would do individually – is all to real. Therefore the ‘expert teacher’ approach tries to counter this tendency by giving each student a predefined role – e.g. becoming an expert in an area the others are not and being responsible for sharing that work.</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1578166"/>
                  </a:ext>
                </a:extLst>
              </a:tr>
              <a:tr h="1223768">
                <a:tc>
                  <a:txBody>
                    <a:bodyPr/>
                    <a:lstStyle/>
                    <a:p>
                      <a:r>
                        <a:rPr lang="en-GB" sz="1200" dirty="0"/>
                        <a:t>Pre-made</a:t>
                      </a:r>
                      <a:r>
                        <a:rPr lang="en-GB" sz="1200" baseline="0" dirty="0"/>
                        <a:t> feedback slips.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Professor John Hattie</a:t>
                      </a:r>
                      <a:r>
                        <a:rPr lang="en-GB" sz="1200" baseline="0" dirty="0"/>
                        <a:t> has identified frequent feedback as the “</a:t>
                      </a:r>
                      <a:r>
                        <a:rPr lang="en-GB" sz="1200" dirty="0"/>
                        <a:t>most powerful single moderator that enhances achievement”. (taken from </a:t>
                      </a:r>
                      <a:r>
                        <a:rPr lang="en-GB" sz="1200" dirty="0">
                          <a:hlinkClick r:id="rId3"/>
                        </a:rPr>
                        <a:t>https://cdn.auckland.ac.nz/assets/education/hattie/docs/influences-on-student-learning.pdf</a:t>
                      </a:r>
                      <a:r>
                        <a:rPr lang="en-GB" sz="1200" dirty="0"/>
                        <a:t>.</a:t>
                      </a:r>
                      <a:r>
                        <a:rPr lang="en-GB" sz="1200" baseline="0" dirty="0"/>
                        <a:t> </a:t>
                      </a:r>
                      <a:r>
                        <a:rPr lang="en-GB" sz="1200" dirty="0"/>
                        <a:t>Feedback should be tailored</a:t>
                      </a:r>
                      <a:r>
                        <a:rPr lang="en-GB" sz="1200" baseline="0" dirty="0"/>
                        <a:t> to the individual student’s needs. However, as we all know, teaching is an excessively labour intensive process and finding the time to provide accurate bespoke feedback on all occasions can be difficult. Additionally the speed of feedback is an important factor in its effectiveness. Quick ‘off the shelf’ feedback like this can help form positive feed-back loops for students when teachers would otherwise not have the time to do so. (see: </a:t>
                      </a:r>
                      <a:r>
                        <a:rPr lang="en-GB" sz="1200" baseline="0" dirty="0">
                          <a:hlinkClick r:id="rId4"/>
                        </a:rPr>
                        <a:t>https://www.wired.com/2011/06/ff_feedbackloop/</a:t>
                      </a:r>
                      <a:r>
                        <a:rPr lang="en-GB" sz="1200" baseline="0" dirty="0"/>
                        <a:t>) </a:t>
                      </a:r>
                    </a:p>
                    <a:p>
                      <a:r>
                        <a:rPr lang="en-GB" sz="1200" baseline="0" dirty="0"/>
                        <a:t>To this end the ready made feedback slips are intended to form the basis of more detailed feedback – or to play an important if imperfect role in providing quick feedback. The speed </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441326"/>
                  </a:ext>
                </a:extLst>
              </a:tr>
              <a:tr h="121919">
                <a:tc>
                  <a:txBody>
                    <a:bodyPr/>
                    <a:lstStyle/>
                    <a:p>
                      <a:r>
                        <a:rPr lang="en-GB" sz="1200" dirty="0"/>
                        <a:t>Prioritisation and justification plenary.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Higher</a:t>
                      </a:r>
                      <a:r>
                        <a:rPr lang="en-GB" sz="1200" baseline="0" dirty="0"/>
                        <a:t> level thinking skills required as seen in Bloom’s Taxonomy.</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1365819"/>
                  </a:ext>
                </a:extLst>
              </a:tr>
              <a:tr h="1223768">
                <a:tc>
                  <a:txBody>
                    <a:bodyPr/>
                    <a:lstStyle/>
                    <a:p>
                      <a:r>
                        <a:rPr lang="en-GB" sz="1200" dirty="0"/>
                        <a:t>Introducing</a:t>
                      </a:r>
                      <a:r>
                        <a:rPr lang="en-GB" sz="1200" baseline="0" dirty="0"/>
                        <a:t> the 12 mark question in the first lesson or the SOW and revisiting it after a break of several lessons.</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A meta-analysis</a:t>
                      </a:r>
                      <a:r>
                        <a:rPr lang="en-GB" sz="1200" baseline="0" dirty="0"/>
                        <a:t> of studies on the impact of repeated practice has found that ‘</a:t>
                      </a:r>
                      <a:r>
                        <a:rPr lang="en-GB" sz="1200" b="0" i="0" kern="1200" dirty="0">
                          <a:solidFill>
                            <a:schemeClr val="lt1"/>
                          </a:solidFill>
                          <a:effectLst/>
                          <a:latin typeface="+mn-lt"/>
                          <a:ea typeface="+mn-ea"/>
                          <a:cs typeface="+mn-cs"/>
                        </a:rPr>
                        <a:t>individuals in spaced practice conditions performed significantly higher than those in massed practice conditions</a:t>
                      </a:r>
                      <a:r>
                        <a:rPr lang="en-GB" sz="1800" b="0" i="0" kern="1200" dirty="0">
                          <a:solidFill>
                            <a:schemeClr val="lt1"/>
                          </a:solidFill>
                          <a:effectLst/>
                          <a:latin typeface="+mn-lt"/>
                          <a:ea typeface="+mn-ea"/>
                          <a:cs typeface="+mn-cs"/>
                        </a:rPr>
                        <a:t>”. </a:t>
                      </a:r>
                      <a:r>
                        <a:rPr lang="en-GB" sz="1200" b="0" i="0" kern="1200" dirty="0">
                          <a:solidFill>
                            <a:schemeClr val="lt1"/>
                          </a:solidFill>
                          <a:effectLst/>
                          <a:latin typeface="+mn-lt"/>
                          <a:ea typeface="+mn-ea"/>
                          <a:cs typeface="+mn-cs"/>
                        </a:rPr>
                        <a:t>This is this</a:t>
                      </a:r>
                      <a:r>
                        <a:rPr lang="en-GB" sz="1200" b="0" i="0" kern="1200" baseline="0" dirty="0">
                          <a:solidFill>
                            <a:schemeClr val="lt1"/>
                          </a:solidFill>
                          <a:effectLst/>
                          <a:latin typeface="+mn-lt"/>
                          <a:ea typeface="+mn-ea"/>
                          <a:cs typeface="+mn-cs"/>
                        </a:rPr>
                        <a:t> SOW tries to equally space practice of the same style of exam questions.</a:t>
                      </a:r>
                      <a:r>
                        <a:rPr lang="en-GB" sz="1200" b="0" i="0" kern="1200" dirty="0">
                          <a:solidFill>
                            <a:schemeClr val="lt1"/>
                          </a:solidFill>
                          <a:effectLst/>
                          <a:latin typeface="+mn-lt"/>
                          <a:ea typeface="+mn-ea"/>
                          <a:cs typeface="+mn-cs"/>
                        </a:rPr>
                        <a:t> The study does however also indicate that the style of the practice makes a huge</a:t>
                      </a:r>
                      <a:r>
                        <a:rPr lang="en-GB" sz="1200" b="0" i="0" kern="1200" baseline="0" dirty="0">
                          <a:solidFill>
                            <a:schemeClr val="lt1"/>
                          </a:solidFill>
                          <a:effectLst/>
                          <a:latin typeface="+mn-lt"/>
                          <a:ea typeface="+mn-ea"/>
                          <a:cs typeface="+mn-cs"/>
                        </a:rPr>
                        <a:t> difference to the impact and that further research was probably required to make a conclusive judgement on how style and repetition of activity interacted.</a:t>
                      </a:r>
                    </a:p>
                    <a:p>
                      <a:r>
                        <a:rPr lang="en-GB" sz="1200" dirty="0">
                          <a:hlinkClick r:id="rId5"/>
                        </a:rPr>
                        <a:t>http://psycnet.apa.org/psycinfo/1999-01454-012</a:t>
                      </a:r>
                      <a:r>
                        <a:rPr lang="en-GB" sz="1200" dirty="0"/>
                        <a:t> Study by John Donovan and John </a:t>
                      </a:r>
                      <a:r>
                        <a:rPr lang="en-GB" sz="1200" dirty="0" err="1"/>
                        <a:t>Radosevich</a:t>
                      </a: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291327"/>
                  </a:ext>
                </a:extLst>
              </a:tr>
            </a:tbl>
          </a:graphicData>
        </a:graphic>
      </p:graphicFrame>
    </p:spTree>
    <p:extLst>
      <p:ext uri="{BB962C8B-B14F-4D97-AF65-F5344CB8AC3E}">
        <p14:creationId xmlns:p14="http://schemas.microsoft.com/office/powerpoint/2010/main" val="217462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909" y="254707"/>
            <a:ext cx="11964091" cy="627609"/>
          </a:xfrm>
        </p:spPr>
        <p:txBody>
          <a:bodyPr>
            <a:noAutofit/>
          </a:bodyPr>
          <a:lstStyle/>
          <a:p>
            <a:r>
              <a:rPr lang="en-GB" sz="4400" dirty="0"/>
              <a:t>At a glance… Second World War SOW</a:t>
            </a:r>
          </a:p>
        </p:txBody>
      </p:sp>
      <p:graphicFrame>
        <p:nvGraphicFramePr>
          <p:cNvPr id="5" name="Table 4"/>
          <p:cNvGraphicFramePr>
            <a:graphicFrameLocks noGrp="1"/>
          </p:cNvGraphicFramePr>
          <p:nvPr>
            <p:extLst>
              <p:ext uri="{D42A27DB-BD31-4B8C-83A1-F6EECF244321}">
                <p14:modId xmlns:p14="http://schemas.microsoft.com/office/powerpoint/2010/main" val="1133044797"/>
              </p:ext>
            </p:extLst>
          </p:nvPr>
        </p:nvGraphicFramePr>
        <p:xfrm>
          <a:off x="545428" y="1026695"/>
          <a:ext cx="11261560" cy="4579093"/>
        </p:xfrm>
        <a:graphic>
          <a:graphicData uri="http://schemas.openxmlformats.org/drawingml/2006/table">
            <a:tbl>
              <a:tblPr firstRow="1" bandRow="1">
                <a:tableStyleId>{5C22544A-7EE6-4342-B048-85BDC9FD1C3A}</a:tableStyleId>
              </a:tblPr>
              <a:tblGrid>
                <a:gridCol w="1126156">
                  <a:extLst>
                    <a:ext uri="{9D8B030D-6E8A-4147-A177-3AD203B41FA5}">
                      <a16:colId xmlns:a16="http://schemas.microsoft.com/office/drawing/2014/main" val="1497966930"/>
                    </a:ext>
                  </a:extLst>
                </a:gridCol>
                <a:gridCol w="1126156">
                  <a:extLst>
                    <a:ext uri="{9D8B030D-6E8A-4147-A177-3AD203B41FA5}">
                      <a16:colId xmlns:a16="http://schemas.microsoft.com/office/drawing/2014/main" val="3476020912"/>
                    </a:ext>
                  </a:extLst>
                </a:gridCol>
                <a:gridCol w="1126156">
                  <a:extLst>
                    <a:ext uri="{9D8B030D-6E8A-4147-A177-3AD203B41FA5}">
                      <a16:colId xmlns:a16="http://schemas.microsoft.com/office/drawing/2014/main" val="4030794084"/>
                    </a:ext>
                  </a:extLst>
                </a:gridCol>
                <a:gridCol w="1126156">
                  <a:extLst>
                    <a:ext uri="{9D8B030D-6E8A-4147-A177-3AD203B41FA5}">
                      <a16:colId xmlns:a16="http://schemas.microsoft.com/office/drawing/2014/main" val="2478643967"/>
                    </a:ext>
                  </a:extLst>
                </a:gridCol>
                <a:gridCol w="1126156">
                  <a:extLst>
                    <a:ext uri="{9D8B030D-6E8A-4147-A177-3AD203B41FA5}">
                      <a16:colId xmlns:a16="http://schemas.microsoft.com/office/drawing/2014/main" val="921377047"/>
                    </a:ext>
                  </a:extLst>
                </a:gridCol>
                <a:gridCol w="1126156">
                  <a:extLst>
                    <a:ext uri="{9D8B030D-6E8A-4147-A177-3AD203B41FA5}">
                      <a16:colId xmlns:a16="http://schemas.microsoft.com/office/drawing/2014/main" val="4077438028"/>
                    </a:ext>
                  </a:extLst>
                </a:gridCol>
                <a:gridCol w="1126156">
                  <a:extLst>
                    <a:ext uri="{9D8B030D-6E8A-4147-A177-3AD203B41FA5}">
                      <a16:colId xmlns:a16="http://schemas.microsoft.com/office/drawing/2014/main" val="3592659076"/>
                    </a:ext>
                  </a:extLst>
                </a:gridCol>
                <a:gridCol w="1126156">
                  <a:extLst>
                    <a:ext uri="{9D8B030D-6E8A-4147-A177-3AD203B41FA5}">
                      <a16:colId xmlns:a16="http://schemas.microsoft.com/office/drawing/2014/main" val="1523397547"/>
                    </a:ext>
                  </a:extLst>
                </a:gridCol>
                <a:gridCol w="1257703">
                  <a:extLst>
                    <a:ext uri="{9D8B030D-6E8A-4147-A177-3AD203B41FA5}">
                      <a16:colId xmlns:a16="http://schemas.microsoft.com/office/drawing/2014/main" val="3716970534"/>
                    </a:ext>
                  </a:extLst>
                </a:gridCol>
                <a:gridCol w="994609">
                  <a:extLst>
                    <a:ext uri="{9D8B030D-6E8A-4147-A177-3AD203B41FA5}">
                      <a16:colId xmlns:a16="http://schemas.microsoft.com/office/drawing/2014/main" val="3710904682"/>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Causes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Phoney War &amp; Norway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the</a:t>
                      </a:r>
                      <a:r>
                        <a:rPr lang="en-GB" baseline="0" dirty="0"/>
                        <a:t> Atlantic &amp; </a:t>
                      </a:r>
                      <a:r>
                        <a:rPr lang="en-GB" baseline="0" dirty="0" err="1"/>
                        <a:t>Engima</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err="1"/>
                        <a:t>Blitzkreig</a:t>
                      </a:r>
                      <a:r>
                        <a:rPr lang="en-GB" baseline="0" dirty="0"/>
                        <a:t> &amp; Maginot Line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Dunkirk, Vichy &amp; </a:t>
                      </a:r>
                      <a:r>
                        <a:rPr lang="en-GB" dirty="0" err="1"/>
                        <a:t>Mers</a:t>
                      </a:r>
                      <a:r>
                        <a:rPr lang="en-GB" dirty="0"/>
                        <a:t>-el-</a:t>
                      </a:r>
                      <a:r>
                        <a:rPr lang="en-GB" dirty="0" err="1"/>
                        <a:t>Kebir</a:t>
                      </a:r>
                      <a:r>
                        <a:rPr lang="en-GB"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Britain &amp; Radar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Africa &amp;</a:t>
                      </a:r>
                      <a:r>
                        <a:rPr lang="en-GB" baseline="0" dirty="0"/>
                        <a:t> SAS</a:t>
                      </a:r>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Barbarossa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Tehran</a:t>
                      </a:r>
                      <a:r>
                        <a:rPr lang="en-GB" baseline="0" dirty="0"/>
                        <a:t> Conference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12 mark essay Q (based on Edexcel)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Tree>
    <p:extLst>
      <p:ext uri="{BB962C8B-B14F-4D97-AF65-F5344CB8AC3E}">
        <p14:creationId xmlns:p14="http://schemas.microsoft.com/office/powerpoint/2010/main" val="2540559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39000343"/>
              </p:ext>
            </p:extLst>
          </p:nvPr>
        </p:nvGraphicFramePr>
        <p:xfrm>
          <a:off x="545428" y="1026695"/>
          <a:ext cx="10281370" cy="4411578"/>
        </p:xfrm>
        <a:graphic>
          <a:graphicData uri="http://schemas.openxmlformats.org/drawingml/2006/table">
            <a:tbl>
              <a:tblPr firstRow="1" bandRow="1">
                <a:tableStyleId>{5C22544A-7EE6-4342-B048-85BDC9FD1C3A}</a:tableStyleId>
              </a:tblPr>
              <a:tblGrid>
                <a:gridCol w="1013540">
                  <a:extLst>
                    <a:ext uri="{9D8B030D-6E8A-4147-A177-3AD203B41FA5}">
                      <a16:colId xmlns:a16="http://schemas.microsoft.com/office/drawing/2014/main" val="1497966930"/>
                    </a:ext>
                  </a:extLst>
                </a:gridCol>
                <a:gridCol w="1013540">
                  <a:extLst>
                    <a:ext uri="{9D8B030D-6E8A-4147-A177-3AD203B41FA5}">
                      <a16:colId xmlns:a16="http://schemas.microsoft.com/office/drawing/2014/main" val="3476020912"/>
                    </a:ext>
                  </a:extLst>
                </a:gridCol>
                <a:gridCol w="1013540">
                  <a:extLst>
                    <a:ext uri="{9D8B030D-6E8A-4147-A177-3AD203B41FA5}">
                      <a16:colId xmlns:a16="http://schemas.microsoft.com/office/drawing/2014/main" val="4030794084"/>
                    </a:ext>
                  </a:extLst>
                </a:gridCol>
                <a:gridCol w="1013540">
                  <a:extLst>
                    <a:ext uri="{9D8B030D-6E8A-4147-A177-3AD203B41FA5}">
                      <a16:colId xmlns:a16="http://schemas.microsoft.com/office/drawing/2014/main" val="2478643967"/>
                    </a:ext>
                  </a:extLst>
                </a:gridCol>
                <a:gridCol w="1013540">
                  <a:extLst>
                    <a:ext uri="{9D8B030D-6E8A-4147-A177-3AD203B41FA5}">
                      <a16:colId xmlns:a16="http://schemas.microsoft.com/office/drawing/2014/main" val="921377047"/>
                    </a:ext>
                  </a:extLst>
                </a:gridCol>
                <a:gridCol w="1013540">
                  <a:extLst>
                    <a:ext uri="{9D8B030D-6E8A-4147-A177-3AD203B41FA5}">
                      <a16:colId xmlns:a16="http://schemas.microsoft.com/office/drawing/2014/main" val="4077438028"/>
                    </a:ext>
                  </a:extLst>
                </a:gridCol>
                <a:gridCol w="1013540">
                  <a:extLst>
                    <a:ext uri="{9D8B030D-6E8A-4147-A177-3AD203B41FA5}">
                      <a16:colId xmlns:a16="http://schemas.microsoft.com/office/drawing/2014/main" val="3592659076"/>
                    </a:ext>
                  </a:extLst>
                </a:gridCol>
                <a:gridCol w="1013540">
                  <a:extLst>
                    <a:ext uri="{9D8B030D-6E8A-4147-A177-3AD203B41FA5}">
                      <a16:colId xmlns:a16="http://schemas.microsoft.com/office/drawing/2014/main" val="1523397547"/>
                    </a:ext>
                  </a:extLst>
                </a:gridCol>
                <a:gridCol w="1159510">
                  <a:extLst>
                    <a:ext uri="{9D8B030D-6E8A-4147-A177-3AD203B41FA5}">
                      <a16:colId xmlns:a16="http://schemas.microsoft.com/office/drawing/2014/main" val="3716970534"/>
                    </a:ext>
                  </a:extLst>
                </a:gridCol>
                <a:gridCol w="1013540">
                  <a:extLst>
                    <a:ext uri="{9D8B030D-6E8A-4147-A177-3AD203B41FA5}">
                      <a16:colId xmlns:a16="http://schemas.microsoft.com/office/drawing/2014/main" val="2274592855"/>
                    </a:ext>
                  </a:extLst>
                </a:gridCol>
              </a:tblGrid>
              <a:tr h="1025640">
                <a:tc>
                  <a:txBody>
                    <a:bodyPr/>
                    <a:lstStyle/>
                    <a:p>
                      <a:r>
                        <a:rPr lang="en-GB"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sz="4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926639975"/>
                  </a:ext>
                </a:extLst>
              </a:tr>
              <a:tr h="1021205">
                <a:tc>
                  <a:txBody>
                    <a:bodyPr/>
                    <a:lstStyle/>
                    <a:p>
                      <a:r>
                        <a:rPr lang="en-GB" dirty="0"/>
                        <a:t>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GB"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D-Day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Berlin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China</a:t>
                      </a:r>
                      <a:r>
                        <a:rPr lang="en-GB" baseline="0" dirty="0"/>
                        <a:t> and Japan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Pearl</a:t>
                      </a:r>
                      <a:r>
                        <a:rPr lang="en-GB" baseline="0" dirty="0"/>
                        <a:t> Harbour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Battle of Midway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Atom Bombs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Holocaust</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dirty="0"/>
                        <a:t>Iron</a:t>
                      </a:r>
                      <a:r>
                        <a:rPr lang="en-GB" baseline="0" dirty="0"/>
                        <a:t> Curtain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234689496"/>
                  </a:ext>
                </a:extLst>
              </a:tr>
              <a:tr h="2364733">
                <a:tc>
                  <a:txBody>
                    <a:bodyPr/>
                    <a:lstStyle/>
                    <a:p>
                      <a:r>
                        <a:rPr lang="en-GB" dirty="0"/>
                        <a:t>Exam</a:t>
                      </a:r>
                      <a:r>
                        <a:rPr lang="en-GB" baseline="0" dirty="0"/>
                        <a:t> Q style or activity style.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mark essay Q (based on Edexcel)</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09831180"/>
                  </a:ext>
                </a:extLst>
              </a:tr>
            </a:tbl>
          </a:graphicData>
        </a:graphic>
      </p:graphicFrame>
      <p:sp>
        <p:nvSpPr>
          <p:cNvPr id="6" name="Title 1"/>
          <p:cNvSpPr txBox="1">
            <a:spLocks/>
          </p:cNvSpPr>
          <p:nvPr/>
        </p:nvSpPr>
        <p:spPr>
          <a:xfrm>
            <a:off x="1604208" y="6230391"/>
            <a:ext cx="9144000" cy="6276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All available at the Wolsey Academy</a:t>
            </a:r>
          </a:p>
          <a:p>
            <a:r>
              <a:rPr lang="en-GB" sz="4400" dirty="0"/>
              <a:t>TES Shop </a:t>
            </a:r>
          </a:p>
        </p:txBody>
      </p:sp>
      <p:sp>
        <p:nvSpPr>
          <p:cNvPr id="8" name="Title 1"/>
          <p:cNvSpPr>
            <a:spLocks noGrp="1"/>
          </p:cNvSpPr>
          <p:nvPr>
            <p:ph type="ctrTitle"/>
          </p:nvPr>
        </p:nvSpPr>
        <p:spPr>
          <a:xfrm>
            <a:off x="227909" y="254707"/>
            <a:ext cx="11964091" cy="627609"/>
          </a:xfrm>
        </p:spPr>
        <p:txBody>
          <a:bodyPr>
            <a:noAutofit/>
          </a:bodyPr>
          <a:lstStyle/>
          <a:p>
            <a:r>
              <a:rPr lang="en-GB" sz="4400" dirty="0"/>
              <a:t>At a glance… Second World War SOW</a:t>
            </a:r>
          </a:p>
        </p:txBody>
      </p:sp>
    </p:spTree>
    <p:extLst>
      <p:ext uri="{BB962C8B-B14F-4D97-AF65-F5344CB8AC3E}">
        <p14:creationId xmlns:p14="http://schemas.microsoft.com/office/powerpoint/2010/main" val="293054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1080" y="2541712"/>
            <a:ext cx="4563434" cy="2837886"/>
          </a:xfrm>
          <a:prstGeom prst="rect">
            <a:avLst/>
          </a:prstGeom>
          <a:ln w="3175">
            <a:solidFill>
              <a:schemeClr val="tx1"/>
            </a:solidFill>
          </a:ln>
        </p:spPr>
      </p:pic>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rmAutofit fontScale="90000"/>
          </a:bodyPr>
          <a:lstStyle/>
          <a:p>
            <a:r>
              <a:rPr lang="en-GB" dirty="0"/>
              <a:t>What was the Battle of Britain?</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lnSpcReduction="20000"/>
          </a:bodyPr>
          <a:lstStyle/>
          <a:p>
            <a:r>
              <a:rPr lang="en-GB" dirty="0">
                <a:solidFill>
                  <a:schemeClr val="bg1"/>
                </a:solidFill>
              </a:rPr>
              <a:t>Finished? – Try this…</a:t>
            </a:r>
          </a:p>
          <a:p>
            <a:r>
              <a:rPr lang="en-GB" dirty="0">
                <a:solidFill>
                  <a:schemeClr val="bg1"/>
                </a:solidFill>
              </a:rPr>
              <a:t>Why in history have people found it difficult to invade Britain? </a:t>
            </a:r>
          </a:p>
          <a:p>
            <a:r>
              <a:rPr lang="en-GB" dirty="0">
                <a:solidFill>
                  <a:schemeClr val="bg1"/>
                </a:solidFill>
              </a:rPr>
              <a:t>(But it’s not impossible: 1066 and 1688)</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4" name="Rectangle 3"/>
          <p:cNvSpPr/>
          <p:nvPr/>
        </p:nvSpPr>
        <p:spPr>
          <a:xfrm>
            <a:off x="1523999" y="867061"/>
            <a:ext cx="9849853" cy="1631216"/>
          </a:xfrm>
          <a:prstGeom prst="rect">
            <a:avLst/>
          </a:prstGeom>
        </p:spPr>
        <p:txBody>
          <a:bodyPr wrap="square">
            <a:spAutoFit/>
          </a:bodyPr>
          <a:lstStyle/>
          <a:p>
            <a:r>
              <a:rPr lang="en-GB" sz="2000" dirty="0"/>
              <a:t>It happened in 1940. It was part of the wider German plan to invade Britain. The Germans called it </a:t>
            </a:r>
            <a:r>
              <a:rPr lang="en-GB" sz="2000" b="1" dirty="0"/>
              <a:t>Operation Sea Lion.</a:t>
            </a:r>
            <a:br>
              <a:rPr lang="en-GB" sz="2000" b="1" dirty="0"/>
            </a:br>
            <a:br>
              <a:rPr lang="en-GB" sz="2000" dirty="0"/>
            </a:br>
            <a:r>
              <a:rPr lang="en-GB" sz="2000" dirty="0"/>
              <a:t>The first step was to destroy the Royal Air Force so German troops and ships could easily move across the English Channel… </a:t>
            </a:r>
          </a:p>
        </p:txBody>
      </p:sp>
      <p:sp>
        <p:nvSpPr>
          <p:cNvPr id="13" name="Content Placeholder 2"/>
          <p:cNvSpPr txBox="1">
            <a:spLocks/>
          </p:cNvSpPr>
          <p:nvPr/>
        </p:nvSpPr>
        <p:spPr>
          <a:xfrm>
            <a:off x="9327969" y="2305546"/>
            <a:ext cx="2703095" cy="123959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u="sng" dirty="0">
                <a:hlinkClick r:id="rId3"/>
              </a:rPr>
              <a:t>WATCH</a:t>
            </a:r>
          </a:p>
          <a:p>
            <a:r>
              <a:rPr lang="en-GB" dirty="0">
                <a:hlinkClick r:id="rId3"/>
              </a:rPr>
              <a:t>https://www.youtube.com/watch?v=euRlmTHpSCI</a:t>
            </a:r>
            <a:endParaRPr lang="en-GB" dirty="0"/>
          </a:p>
          <a:p>
            <a:endParaRPr lang="en-GB" dirty="0"/>
          </a:p>
        </p:txBody>
      </p:sp>
      <p:pic>
        <p:nvPicPr>
          <p:cNvPr id="15" name="Picture 4" descr="http://i.dailymail.co.uk/i/pix/2009/05/12/article-1180896-002F6DC100000258-224_468x3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0436" y="2725860"/>
            <a:ext cx="2362200" cy="162527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6" name="Picture 6" descr="http://upload.wikimedia.org/wikipedia/commons/9/95/Messerschmitt_Bf_109E_at_Thunder_Over_Michig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5735" y="3681131"/>
            <a:ext cx="2222105" cy="1480477"/>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8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www.wolseyacademy.co.uk</a:t>
            </a:r>
          </a:p>
        </p:txBody>
      </p:sp>
      <p:pic>
        <p:nvPicPr>
          <p:cNvPr id="4" name="Picture 3">
            <a:extLst>
              <a:ext uri="{FF2B5EF4-FFF2-40B4-BE49-F238E27FC236}">
                <a16:creationId xmlns:a16="http://schemas.microsoft.com/office/drawing/2014/main" id="{F5BD9B66-1251-40C6-A44E-D92F3E315D37}"/>
              </a:ext>
            </a:extLst>
          </p:cNvPr>
          <p:cNvPicPr>
            <a:picLocks noChangeAspect="1"/>
          </p:cNvPicPr>
          <p:nvPr/>
        </p:nvPicPr>
        <p:blipFill rotWithShape="1">
          <a:blip r:embed="rId2"/>
          <a:srcRect l="3000" t="20889" r="5250" b="15704"/>
          <a:stretch/>
        </p:blipFill>
        <p:spPr>
          <a:xfrm>
            <a:off x="2880171" y="2283744"/>
            <a:ext cx="6726708" cy="2614924"/>
          </a:xfrm>
          <a:prstGeom prst="rect">
            <a:avLst/>
          </a:prstGeom>
        </p:spPr>
      </p:pic>
    </p:spTree>
    <p:extLst>
      <p:ext uri="{BB962C8B-B14F-4D97-AF65-F5344CB8AC3E}">
        <p14:creationId xmlns:p14="http://schemas.microsoft.com/office/powerpoint/2010/main" val="1869304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9"/>
          <p:cNvSpPr txBox="1">
            <a:spLocks/>
          </p:cNvSpPr>
          <p:nvPr/>
        </p:nvSpPr>
        <p:spPr>
          <a:xfrm>
            <a:off x="1313322" y="1299678"/>
            <a:ext cx="6112292" cy="45259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You are about to see six reasons why Hitler’s plan failed.</a:t>
            </a:r>
          </a:p>
          <a:p>
            <a:pPr marL="342900" indent="-342900" algn="l">
              <a:buFont typeface="Arial" panose="020B0604020202020204" pitchFamily="34" charset="0"/>
              <a:buChar char="•"/>
            </a:pPr>
            <a:r>
              <a:rPr lang="en-GB" dirty="0"/>
              <a:t>You have to individually create a pyramid of the reasons with the those at the top being the most important.</a:t>
            </a:r>
          </a:p>
          <a:p>
            <a:pPr marL="342900" indent="-342900" algn="l">
              <a:buFont typeface="Arial" panose="020B0604020202020204" pitchFamily="34" charset="0"/>
              <a:buChar char="•"/>
            </a:pPr>
            <a:r>
              <a:rPr lang="en-GB" dirty="0"/>
              <a:t>You can write the letter of the reason down but try to note down important facts – it will help with the next task.</a:t>
            </a:r>
          </a:p>
          <a:p>
            <a:pPr marL="342900" indent="-342900" algn="l">
              <a:buFont typeface="Arial" panose="020B0604020202020204" pitchFamily="34" charset="0"/>
              <a:buChar char="•"/>
            </a:pPr>
            <a:r>
              <a:rPr lang="en-GB" dirty="0"/>
              <a:t>Next you will work with a partner to agree on just the </a:t>
            </a:r>
            <a:r>
              <a:rPr lang="en-GB" b="1" dirty="0"/>
              <a:t>top three</a:t>
            </a:r>
            <a:r>
              <a:rPr lang="en-GB" dirty="0"/>
              <a:t>.</a:t>
            </a:r>
          </a:p>
          <a:p>
            <a:pPr marL="342900" indent="-342900" algn="l">
              <a:buFont typeface="Arial" panose="020B0604020202020204" pitchFamily="34" charset="0"/>
              <a:buChar char="•"/>
            </a:pPr>
            <a:r>
              <a:rPr lang="en-GB" dirty="0"/>
              <a:t>Then you will work in your tables to agree on </a:t>
            </a:r>
            <a:r>
              <a:rPr lang="en-GB" b="1" dirty="0"/>
              <a:t>just one </a:t>
            </a:r>
            <a:r>
              <a:rPr lang="en-GB" dirty="0"/>
              <a:t>most important reason.</a:t>
            </a:r>
          </a:p>
        </p:txBody>
      </p:sp>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rmAutofit fontScale="90000"/>
          </a:bodyPr>
          <a:lstStyle/>
          <a:p>
            <a:r>
              <a:rPr lang="en-GB" dirty="0"/>
              <a:t>Prioritise the factors…</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a:bodyPr>
          <a:lstStyle/>
          <a:p>
            <a:r>
              <a:rPr lang="en-GB" dirty="0">
                <a:solidFill>
                  <a:schemeClr val="bg1"/>
                </a:solidFill>
              </a:rPr>
              <a:t>Finished? – Try this…</a:t>
            </a:r>
          </a:p>
          <a:p>
            <a:r>
              <a:rPr lang="en-GB" dirty="0">
                <a:solidFill>
                  <a:schemeClr val="bg1"/>
                </a:solidFill>
              </a:rPr>
              <a:t>What attributes (characteristics) would you want in a good fighter air craft?</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6" name="Rectangle 5"/>
          <p:cNvSpPr/>
          <p:nvPr/>
        </p:nvSpPr>
        <p:spPr>
          <a:xfrm>
            <a:off x="2261936" y="849653"/>
            <a:ext cx="9577137" cy="369332"/>
          </a:xfrm>
          <a:prstGeom prst="rect">
            <a:avLst/>
          </a:prstGeom>
        </p:spPr>
        <p:txBody>
          <a:bodyPr wrap="square">
            <a:spAutoFit/>
          </a:bodyPr>
          <a:lstStyle/>
          <a:p>
            <a:r>
              <a:rPr lang="en-GB" dirty="0"/>
              <a:t>Operation Sea Lion failed and Hitler soon gave up on his plans to invade Britain – why?</a:t>
            </a:r>
          </a:p>
        </p:txBody>
      </p:sp>
      <p:sp>
        <p:nvSpPr>
          <p:cNvPr id="24" name="Rectangle 23"/>
          <p:cNvSpPr/>
          <p:nvPr/>
        </p:nvSpPr>
        <p:spPr>
          <a:xfrm>
            <a:off x="8867273" y="2138149"/>
            <a:ext cx="1504950" cy="742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25" name="Rectangle 24"/>
          <p:cNvSpPr/>
          <p:nvPr/>
        </p:nvSpPr>
        <p:spPr>
          <a:xfrm>
            <a:off x="8219573" y="2842999"/>
            <a:ext cx="1504950" cy="742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26" name="Rectangle 25"/>
          <p:cNvSpPr/>
          <p:nvPr/>
        </p:nvSpPr>
        <p:spPr>
          <a:xfrm>
            <a:off x="9667373" y="2842999"/>
            <a:ext cx="1504950" cy="742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27" name="Rectangle 26"/>
          <p:cNvSpPr/>
          <p:nvPr/>
        </p:nvSpPr>
        <p:spPr>
          <a:xfrm>
            <a:off x="886727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5</a:t>
            </a:r>
          </a:p>
        </p:txBody>
      </p:sp>
      <p:sp>
        <p:nvSpPr>
          <p:cNvPr id="36" name="Rectangle 35"/>
          <p:cNvSpPr/>
          <p:nvPr/>
        </p:nvSpPr>
        <p:spPr>
          <a:xfrm>
            <a:off x="741947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4</a:t>
            </a:r>
          </a:p>
        </p:txBody>
      </p:sp>
      <p:sp>
        <p:nvSpPr>
          <p:cNvPr id="37" name="Rectangle 36"/>
          <p:cNvSpPr/>
          <p:nvPr/>
        </p:nvSpPr>
        <p:spPr>
          <a:xfrm>
            <a:off x="1033412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6</a:t>
            </a:r>
          </a:p>
        </p:txBody>
      </p:sp>
      <p:grpSp>
        <p:nvGrpSpPr>
          <p:cNvPr id="39" name="Group 38"/>
          <p:cNvGrpSpPr/>
          <p:nvPr/>
        </p:nvGrpSpPr>
        <p:grpSpPr>
          <a:xfrm>
            <a:off x="1202874" y="1299678"/>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40" name="Oval 39"/>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1</a:t>
              </a:r>
            </a:p>
          </p:txBody>
        </p:sp>
      </p:grpSp>
      <p:grpSp>
        <p:nvGrpSpPr>
          <p:cNvPr id="42" name="Group 41"/>
          <p:cNvGrpSpPr/>
          <p:nvPr/>
        </p:nvGrpSpPr>
        <p:grpSpPr>
          <a:xfrm>
            <a:off x="1191580" y="2036987"/>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43" name="Oval 42"/>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2</a:t>
              </a:r>
            </a:p>
          </p:txBody>
        </p:sp>
      </p:grpSp>
      <p:grpSp>
        <p:nvGrpSpPr>
          <p:cNvPr id="45" name="Group 44"/>
          <p:cNvGrpSpPr/>
          <p:nvPr/>
        </p:nvGrpSpPr>
        <p:grpSpPr>
          <a:xfrm>
            <a:off x="1200998" y="2961691"/>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46" name="Oval 45"/>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7"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3</a:t>
              </a:r>
              <a:endParaRPr lang="en-US" kern="1200" dirty="0"/>
            </a:p>
          </p:txBody>
        </p:sp>
      </p:grpSp>
      <p:grpSp>
        <p:nvGrpSpPr>
          <p:cNvPr id="48" name="Group 47"/>
          <p:cNvGrpSpPr/>
          <p:nvPr/>
        </p:nvGrpSpPr>
        <p:grpSpPr>
          <a:xfrm>
            <a:off x="1208258" y="3939851"/>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49" name="Oval 48"/>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4</a:t>
              </a:r>
              <a:endParaRPr lang="en-US" kern="1200" dirty="0"/>
            </a:p>
          </p:txBody>
        </p:sp>
      </p:grpSp>
      <p:grpSp>
        <p:nvGrpSpPr>
          <p:cNvPr id="51" name="Group 50"/>
          <p:cNvGrpSpPr/>
          <p:nvPr/>
        </p:nvGrpSpPr>
        <p:grpSpPr>
          <a:xfrm>
            <a:off x="1198055" y="4693620"/>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52" name="Oval 51"/>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3"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5</a:t>
              </a:r>
              <a:endParaRPr lang="en-US" kern="1200" dirty="0"/>
            </a:p>
          </p:txBody>
        </p:sp>
      </p:gr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0" y="3522995"/>
            <a:ext cx="4686300" cy="2499360"/>
          </a:xfrm>
          <a:prstGeom prst="rect">
            <a:avLst/>
          </a:prstGeom>
        </p:spPr>
      </p:pic>
    </p:spTree>
    <p:extLst>
      <p:ext uri="{BB962C8B-B14F-4D97-AF65-F5344CB8AC3E}">
        <p14:creationId xmlns:p14="http://schemas.microsoft.com/office/powerpoint/2010/main" val="29028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3" name="Subtitle 2"/>
          <p:cNvSpPr>
            <a:spLocks noGrp="1"/>
          </p:cNvSpPr>
          <p:nvPr>
            <p:ph type="subTitle" idx="1"/>
          </p:nvPr>
        </p:nvSpPr>
        <p:spPr>
          <a:xfrm>
            <a:off x="1524000" y="5565228"/>
            <a:ext cx="9627270" cy="1072438"/>
          </a:xfrm>
          <a:solidFill>
            <a:srgbClr val="00B050"/>
          </a:solidFill>
          <a:ln w="38100">
            <a:solidFill>
              <a:schemeClr val="tx1"/>
            </a:solidFill>
          </a:ln>
        </p:spPr>
        <p:txBody>
          <a:bodyPr>
            <a:normAutofit fontScale="85000" lnSpcReduction="10000"/>
          </a:bodyPr>
          <a:lstStyle/>
          <a:p>
            <a:r>
              <a:rPr lang="en-GB" dirty="0">
                <a:solidFill>
                  <a:schemeClr val="bg1"/>
                </a:solidFill>
              </a:rPr>
              <a:t>Finished? – Try this…</a:t>
            </a:r>
          </a:p>
          <a:p>
            <a:r>
              <a:rPr lang="en-GB" dirty="0">
                <a:solidFill>
                  <a:schemeClr val="bg1"/>
                </a:solidFill>
              </a:rPr>
              <a:t>What would be more important for Britain – shooting down a few German bombers before they dropped their bombs or lots of German aircraft after they had dropped their bombs?</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20" name="Title 1"/>
          <p:cNvSpPr>
            <a:spLocks noGrp="1"/>
          </p:cNvSpPr>
          <p:nvPr>
            <p:ph type="ctrTitle"/>
          </p:nvPr>
        </p:nvSpPr>
        <p:spPr>
          <a:xfrm>
            <a:off x="2007270" y="-56068"/>
            <a:ext cx="9144000" cy="627609"/>
          </a:xfrm>
        </p:spPr>
        <p:txBody>
          <a:bodyPr>
            <a:normAutofit/>
          </a:bodyPr>
          <a:lstStyle/>
          <a:p>
            <a:r>
              <a:rPr lang="en-GB" sz="3600" u="sng" dirty="0"/>
              <a:t>Why did Britain win? – Prioritise the factors</a:t>
            </a:r>
            <a:r>
              <a:rPr lang="en-GB" sz="3600" dirty="0"/>
              <a:t>…</a:t>
            </a:r>
          </a:p>
        </p:txBody>
      </p:sp>
      <p:sp>
        <p:nvSpPr>
          <p:cNvPr id="7" name="Rounded Rectangle 6"/>
          <p:cNvSpPr/>
          <p:nvPr/>
        </p:nvSpPr>
        <p:spPr>
          <a:xfrm>
            <a:off x="1263317" y="108567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Spitfire could turn faster in the air than the German Messerschmitt fighters could.</a:t>
            </a:r>
          </a:p>
        </p:txBody>
      </p:sp>
      <p:sp>
        <p:nvSpPr>
          <p:cNvPr id="24" name="Rounded Rectangle 23"/>
          <p:cNvSpPr/>
          <p:nvPr/>
        </p:nvSpPr>
        <p:spPr>
          <a:xfrm>
            <a:off x="4959017" y="108567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During the earlier sea battle around Norway the Royal Navy had sunk many German transport ships (needed to move men).</a:t>
            </a:r>
          </a:p>
        </p:txBody>
      </p:sp>
      <p:sp>
        <p:nvSpPr>
          <p:cNvPr id="25" name="Rounded Rectangle 24"/>
          <p:cNvSpPr/>
          <p:nvPr/>
        </p:nvSpPr>
        <p:spPr>
          <a:xfrm>
            <a:off x="8654717" y="108567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British had invented radar to guide their aircraft. This allowed them to make maximum use of their aircraft and compensated for having fewer than the Luftwaffe.</a:t>
            </a:r>
          </a:p>
        </p:txBody>
      </p:sp>
      <p:sp>
        <p:nvSpPr>
          <p:cNvPr id="26" name="Rounded Rectangle 25"/>
          <p:cNvSpPr/>
          <p:nvPr/>
        </p:nvSpPr>
        <p:spPr>
          <a:xfrm>
            <a:off x="1263317" y="347035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RAF was supported by over two hundred Polish and Czech pilots who had escaped their occupied countries and wanted to help fight the Germans.</a:t>
            </a:r>
          </a:p>
        </p:txBody>
      </p:sp>
      <p:sp>
        <p:nvSpPr>
          <p:cNvPr id="27" name="Rounded Rectangle 26"/>
          <p:cNvSpPr/>
          <p:nvPr/>
        </p:nvSpPr>
        <p:spPr>
          <a:xfrm>
            <a:off x="4959017" y="347035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Luftwaffe changed their tactics half way through the battle and put their focus on bombing cities – not the RAF’s airfields – giving the RAF time to repair aircraft.</a:t>
            </a:r>
          </a:p>
        </p:txBody>
      </p:sp>
      <p:sp>
        <p:nvSpPr>
          <p:cNvPr id="36" name="Rounded Rectangle 35"/>
          <p:cNvSpPr/>
          <p:nvPr/>
        </p:nvSpPr>
        <p:spPr>
          <a:xfrm>
            <a:off x="8654717" y="3470357"/>
            <a:ext cx="3240506" cy="1850958"/>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a:solidFill>
                  <a:schemeClr val="tx1"/>
                </a:solidFill>
              </a:rPr>
              <a:t>The Americans, who were not in the war at this time, sent 11 pilots to fly spitfires and help Britain.</a:t>
            </a:r>
          </a:p>
        </p:txBody>
      </p:sp>
      <p:sp>
        <p:nvSpPr>
          <p:cNvPr id="9" name="TextBox 8"/>
          <p:cNvSpPr txBox="1"/>
          <p:nvPr/>
        </p:nvSpPr>
        <p:spPr>
          <a:xfrm>
            <a:off x="2651191" y="495710"/>
            <a:ext cx="464758" cy="707886"/>
          </a:xfrm>
          <a:prstGeom prst="rect">
            <a:avLst/>
          </a:prstGeom>
          <a:noFill/>
        </p:spPr>
        <p:txBody>
          <a:bodyPr wrap="square" rtlCol="0">
            <a:spAutoFit/>
          </a:bodyPr>
          <a:lstStyle/>
          <a:p>
            <a:r>
              <a:rPr lang="en-GB" sz="4000" dirty="0"/>
              <a:t>A</a:t>
            </a:r>
          </a:p>
        </p:txBody>
      </p:sp>
      <p:sp>
        <p:nvSpPr>
          <p:cNvPr id="39" name="TextBox 38"/>
          <p:cNvSpPr txBox="1"/>
          <p:nvPr/>
        </p:nvSpPr>
        <p:spPr>
          <a:xfrm>
            <a:off x="6346891" y="423958"/>
            <a:ext cx="464758" cy="707886"/>
          </a:xfrm>
          <a:prstGeom prst="rect">
            <a:avLst/>
          </a:prstGeom>
          <a:noFill/>
        </p:spPr>
        <p:txBody>
          <a:bodyPr wrap="square" rtlCol="0">
            <a:spAutoFit/>
          </a:bodyPr>
          <a:lstStyle/>
          <a:p>
            <a:r>
              <a:rPr lang="en-GB" sz="4000" dirty="0">
                <a:solidFill>
                  <a:schemeClr val="bg1"/>
                </a:solidFill>
              </a:rPr>
              <a:t>B</a:t>
            </a:r>
          </a:p>
        </p:txBody>
      </p:sp>
      <p:sp>
        <p:nvSpPr>
          <p:cNvPr id="40" name="TextBox 39"/>
          <p:cNvSpPr txBox="1"/>
          <p:nvPr/>
        </p:nvSpPr>
        <p:spPr>
          <a:xfrm>
            <a:off x="10042591" y="453445"/>
            <a:ext cx="464758" cy="707886"/>
          </a:xfrm>
          <a:prstGeom prst="rect">
            <a:avLst/>
          </a:prstGeom>
          <a:noFill/>
        </p:spPr>
        <p:txBody>
          <a:bodyPr wrap="square" rtlCol="0">
            <a:spAutoFit/>
          </a:bodyPr>
          <a:lstStyle/>
          <a:p>
            <a:r>
              <a:rPr lang="en-GB" sz="4000" dirty="0"/>
              <a:t>C</a:t>
            </a:r>
          </a:p>
        </p:txBody>
      </p:sp>
      <p:sp>
        <p:nvSpPr>
          <p:cNvPr id="41" name="TextBox 40"/>
          <p:cNvSpPr txBox="1"/>
          <p:nvPr/>
        </p:nvSpPr>
        <p:spPr>
          <a:xfrm>
            <a:off x="2651191" y="2872501"/>
            <a:ext cx="464758" cy="707886"/>
          </a:xfrm>
          <a:prstGeom prst="rect">
            <a:avLst/>
          </a:prstGeom>
          <a:noFill/>
        </p:spPr>
        <p:txBody>
          <a:bodyPr wrap="square" rtlCol="0">
            <a:spAutoFit/>
          </a:bodyPr>
          <a:lstStyle/>
          <a:p>
            <a:r>
              <a:rPr lang="en-GB" sz="4000" dirty="0"/>
              <a:t>D</a:t>
            </a:r>
          </a:p>
        </p:txBody>
      </p:sp>
      <p:sp>
        <p:nvSpPr>
          <p:cNvPr id="42" name="TextBox 41"/>
          <p:cNvSpPr txBox="1"/>
          <p:nvPr/>
        </p:nvSpPr>
        <p:spPr>
          <a:xfrm>
            <a:off x="6356687" y="2872501"/>
            <a:ext cx="464758" cy="707886"/>
          </a:xfrm>
          <a:prstGeom prst="rect">
            <a:avLst/>
          </a:prstGeom>
          <a:noFill/>
        </p:spPr>
        <p:txBody>
          <a:bodyPr wrap="square" rtlCol="0">
            <a:spAutoFit/>
          </a:bodyPr>
          <a:lstStyle/>
          <a:p>
            <a:r>
              <a:rPr lang="en-GB" sz="4000" dirty="0"/>
              <a:t>E</a:t>
            </a:r>
          </a:p>
        </p:txBody>
      </p:sp>
      <p:sp>
        <p:nvSpPr>
          <p:cNvPr id="43" name="TextBox 42"/>
          <p:cNvSpPr txBox="1"/>
          <p:nvPr/>
        </p:nvSpPr>
        <p:spPr>
          <a:xfrm>
            <a:off x="10042591" y="2817212"/>
            <a:ext cx="464758" cy="707886"/>
          </a:xfrm>
          <a:prstGeom prst="rect">
            <a:avLst/>
          </a:prstGeom>
          <a:noFill/>
        </p:spPr>
        <p:txBody>
          <a:bodyPr wrap="square" rtlCol="0">
            <a:spAutoFit/>
          </a:bodyPr>
          <a:lstStyle/>
          <a:p>
            <a:r>
              <a:rPr lang="en-GB" sz="4000" dirty="0"/>
              <a:t>F</a:t>
            </a:r>
          </a:p>
        </p:txBody>
      </p:sp>
    </p:spTree>
    <p:extLst>
      <p:ext uri="{BB962C8B-B14F-4D97-AF65-F5344CB8AC3E}">
        <p14:creationId xmlns:p14="http://schemas.microsoft.com/office/powerpoint/2010/main" val="367928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750436" y="239452"/>
            <a:ext cx="9144000" cy="627609"/>
          </a:xfrm>
        </p:spPr>
        <p:txBody>
          <a:bodyPr>
            <a:normAutofit fontScale="90000"/>
          </a:bodyPr>
          <a:lstStyle/>
          <a:p>
            <a:r>
              <a:rPr lang="en-GB" dirty="0"/>
              <a:t>Prioritise the factors…</a:t>
            </a:r>
          </a:p>
        </p:txBody>
      </p:sp>
      <p:sp>
        <p:nvSpPr>
          <p:cNvPr id="3" name="Subtitle 2"/>
          <p:cNvSpPr>
            <a:spLocks noGrp="1"/>
          </p:cNvSpPr>
          <p:nvPr>
            <p:ph type="subTitle" idx="1"/>
          </p:nvPr>
        </p:nvSpPr>
        <p:spPr>
          <a:xfrm>
            <a:off x="1524000" y="5565228"/>
            <a:ext cx="9144000" cy="1072438"/>
          </a:xfrm>
          <a:solidFill>
            <a:srgbClr val="00B050"/>
          </a:solidFill>
          <a:ln w="38100">
            <a:solidFill>
              <a:schemeClr val="tx1"/>
            </a:solidFill>
          </a:ln>
        </p:spPr>
        <p:txBody>
          <a:bodyPr>
            <a:normAutofit fontScale="92500"/>
          </a:bodyPr>
          <a:lstStyle/>
          <a:p>
            <a:r>
              <a:rPr lang="en-GB" dirty="0">
                <a:solidFill>
                  <a:schemeClr val="bg1"/>
                </a:solidFill>
              </a:rPr>
              <a:t>Finished? – Try this…</a:t>
            </a:r>
          </a:p>
          <a:p>
            <a:r>
              <a:rPr lang="en-GB" dirty="0">
                <a:solidFill>
                  <a:schemeClr val="bg1"/>
                </a:solidFill>
              </a:rPr>
              <a:t>What attributes (characteristics) would you want in a good fighter air craft?</a:t>
            </a:r>
          </a:p>
        </p:txBody>
      </p:sp>
      <p:sp>
        <p:nvSpPr>
          <p:cNvPr id="28" name="Rectangle 27"/>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9" name="Rectangle 28"/>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30" name="Rectangle 29"/>
          <p:cNvSpPr/>
          <p:nvPr/>
        </p:nvSpPr>
        <p:spPr>
          <a:xfrm>
            <a:off x="264696" y="2148049"/>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31" name="Rectangle 30"/>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32" name="Rectangle 31"/>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3" name="Rectangle 32"/>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4" name="Rectangle 33"/>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6" name="Rectangle 5"/>
          <p:cNvSpPr/>
          <p:nvPr/>
        </p:nvSpPr>
        <p:spPr>
          <a:xfrm>
            <a:off x="2261936" y="849653"/>
            <a:ext cx="9577137" cy="369332"/>
          </a:xfrm>
          <a:prstGeom prst="rect">
            <a:avLst/>
          </a:prstGeom>
        </p:spPr>
        <p:txBody>
          <a:bodyPr wrap="square">
            <a:spAutoFit/>
          </a:bodyPr>
          <a:lstStyle/>
          <a:p>
            <a:r>
              <a:rPr lang="en-GB" dirty="0"/>
              <a:t>Operation Sea Lion failed and Hitler soon gave up on his plans to invade Britain – why?</a:t>
            </a:r>
          </a:p>
        </p:txBody>
      </p:sp>
      <p:sp>
        <p:nvSpPr>
          <p:cNvPr id="24" name="Rectangle 23"/>
          <p:cNvSpPr/>
          <p:nvPr/>
        </p:nvSpPr>
        <p:spPr>
          <a:xfrm>
            <a:off x="8867273" y="2138149"/>
            <a:ext cx="1504950" cy="742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25" name="Rectangle 24"/>
          <p:cNvSpPr/>
          <p:nvPr/>
        </p:nvSpPr>
        <p:spPr>
          <a:xfrm>
            <a:off x="8219573" y="2842999"/>
            <a:ext cx="1504950" cy="742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26" name="Rectangle 25"/>
          <p:cNvSpPr/>
          <p:nvPr/>
        </p:nvSpPr>
        <p:spPr>
          <a:xfrm>
            <a:off x="9667373" y="2842999"/>
            <a:ext cx="1504950" cy="742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27" name="Rectangle 26"/>
          <p:cNvSpPr/>
          <p:nvPr/>
        </p:nvSpPr>
        <p:spPr>
          <a:xfrm>
            <a:off x="886727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5</a:t>
            </a:r>
          </a:p>
        </p:txBody>
      </p:sp>
      <p:sp>
        <p:nvSpPr>
          <p:cNvPr id="36" name="Rectangle 35"/>
          <p:cNvSpPr/>
          <p:nvPr/>
        </p:nvSpPr>
        <p:spPr>
          <a:xfrm>
            <a:off x="741947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4</a:t>
            </a:r>
          </a:p>
        </p:txBody>
      </p:sp>
      <p:sp>
        <p:nvSpPr>
          <p:cNvPr id="37" name="Rectangle 36"/>
          <p:cNvSpPr/>
          <p:nvPr/>
        </p:nvSpPr>
        <p:spPr>
          <a:xfrm>
            <a:off x="10334123" y="3528799"/>
            <a:ext cx="1504950" cy="7429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6</a:t>
            </a:r>
          </a:p>
        </p:txBody>
      </p: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0" y="3522995"/>
            <a:ext cx="4686300" cy="2499360"/>
          </a:xfrm>
          <a:prstGeom prst="rect">
            <a:avLst/>
          </a:prstGeom>
        </p:spPr>
      </p:pic>
      <p:sp>
        <p:nvSpPr>
          <p:cNvPr id="55" name="Content Placeholder 9"/>
          <p:cNvSpPr txBox="1">
            <a:spLocks/>
          </p:cNvSpPr>
          <p:nvPr/>
        </p:nvSpPr>
        <p:spPr>
          <a:xfrm>
            <a:off x="1313322" y="1299678"/>
            <a:ext cx="6112292" cy="45259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You are about to see six reasons why Hitler’s plan failed.</a:t>
            </a:r>
          </a:p>
          <a:p>
            <a:pPr marL="342900" indent="-342900" algn="l">
              <a:buFont typeface="Arial" panose="020B0604020202020204" pitchFamily="34" charset="0"/>
              <a:buChar char="•"/>
            </a:pPr>
            <a:r>
              <a:rPr lang="en-GB" dirty="0"/>
              <a:t>You have to individually create a pyramid of the reasons with the those at the top being the most important.</a:t>
            </a:r>
          </a:p>
          <a:p>
            <a:pPr marL="342900" indent="-342900" algn="l">
              <a:buFont typeface="Arial" panose="020B0604020202020204" pitchFamily="34" charset="0"/>
              <a:buChar char="•"/>
            </a:pPr>
            <a:r>
              <a:rPr lang="en-GB" dirty="0"/>
              <a:t>You can write the letter of the reason down but try to note down important facts – it will help with the next task.</a:t>
            </a:r>
          </a:p>
          <a:p>
            <a:pPr marL="342900" indent="-342900" algn="l">
              <a:buFont typeface="Arial" panose="020B0604020202020204" pitchFamily="34" charset="0"/>
              <a:buChar char="•"/>
            </a:pPr>
            <a:r>
              <a:rPr lang="en-GB" dirty="0"/>
              <a:t>Next you will work with a partner to agree on just the </a:t>
            </a:r>
            <a:r>
              <a:rPr lang="en-GB" b="1" dirty="0"/>
              <a:t>top three</a:t>
            </a:r>
            <a:r>
              <a:rPr lang="en-GB" dirty="0"/>
              <a:t>.</a:t>
            </a:r>
          </a:p>
          <a:p>
            <a:pPr marL="342900" indent="-342900" algn="l">
              <a:buFont typeface="Arial" panose="020B0604020202020204" pitchFamily="34" charset="0"/>
              <a:buChar char="•"/>
            </a:pPr>
            <a:r>
              <a:rPr lang="en-GB" dirty="0"/>
              <a:t>Then you will work in your tables to agree on </a:t>
            </a:r>
            <a:r>
              <a:rPr lang="en-GB" b="1" dirty="0"/>
              <a:t>just one </a:t>
            </a:r>
            <a:r>
              <a:rPr lang="en-GB" dirty="0"/>
              <a:t>most important reason.</a:t>
            </a:r>
          </a:p>
        </p:txBody>
      </p:sp>
      <p:grpSp>
        <p:nvGrpSpPr>
          <p:cNvPr id="56" name="Group 55"/>
          <p:cNvGrpSpPr/>
          <p:nvPr/>
        </p:nvGrpSpPr>
        <p:grpSpPr>
          <a:xfrm>
            <a:off x="1202874" y="1299678"/>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57" name="Oval 56"/>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1</a:t>
              </a:r>
            </a:p>
          </p:txBody>
        </p:sp>
      </p:grpSp>
      <p:grpSp>
        <p:nvGrpSpPr>
          <p:cNvPr id="59" name="Group 58"/>
          <p:cNvGrpSpPr/>
          <p:nvPr/>
        </p:nvGrpSpPr>
        <p:grpSpPr>
          <a:xfrm>
            <a:off x="1191580" y="2036987"/>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60" name="Oval 59"/>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1"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kern="1200" dirty="0"/>
                <a:t>2</a:t>
              </a:r>
            </a:p>
          </p:txBody>
        </p:sp>
      </p:grpSp>
      <p:grpSp>
        <p:nvGrpSpPr>
          <p:cNvPr id="62" name="Group 61"/>
          <p:cNvGrpSpPr/>
          <p:nvPr/>
        </p:nvGrpSpPr>
        <p:grpSpPr>
          <a:xfrm>
            <a:off x="1200998" y="2961691"/>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63" name="Oval 62"/>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4"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3</a:t>
              </a:r>
              <a:endParaRPr lang="en-US" kern="1200" dirty="0"/>
            </a:p>
          </p:txBody>
        </p:sp>
      </p:grpSp>
      <p:grpSp>
        <p:nvGrpSpPr>
          <p:cNvPr id="65" name="Group 64"/>
          <p:cNvGrpSpPr/>
          <p:nvPr/>
        </p:nvGrpSpPr>
        <p:grpSpPr>
          <a:xfrm>
            <a:off x="1208258" y="3939851"/>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66" name="Oval 65"/>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7"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4</a:t>
              </a:r>
              <a:endParaRPr lang="en-US" kern="1200" dirty="0"/>
            </a:p>
          </p:txBody>
        </p:sp>
      </p:grpSp>
      <p:grpSp>
        <p:nvGrpSpPr>
          <p:cNvPr id="68" name="Group 67"/>
          <p:cNvGrpSpPr/>
          <p:nvPr/>
        </p:nvGrpSpPr>
        <p:grpSpPr>
          <a:xfrm>
            <a:off x="1198055" y="4693620"/>
            <a:ext cx="488242" cy="609385"/>
            <a:chOff x="5898" y="787254"/>
            <a:chExt cx="1134824" cy="1134824"/>
          </a:xfrm>
          <a:solidFill>
            <a:schemeClr val="tx1"/>
          </a:solidFill>
          <a:scene3d>
            <a:camera prst="orthographicFront">
              <a:rot lat="0" lon="0" rev="0"/>
            </a:camera>
            <a:lightRig rig="contrasting" dir="t">
              <a:rot lat="0" lon="0" rev="1200000"/>
            </a:lightRig>
          </a:scene3d>
        </p:grpSpPr>
        <p:sp>
          <p:nvSpPr>
            <p:cNvPr id="69" name="Oval 68"/>
            <p:cNvSpPr/>
            <p:nvPr/>
          </p:nvSpPr>
          <p:spPr>
            <a:xfrm>
              <a:off x="5898" y="787254"/>
              <a:ext cx="1134824" cy="1134824"/>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0" name="Oval 4"/>
            <p:cNvSpPr txBox="1"/>
            <p:nvPr/>
          </p:nvSpPr>
          <p:spPr>
            <a:xfrm>
              <a:off x="172089" y="953445"/>
              <a:ext cx="802442" cy="8024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dirty="0"/>
                <a:t>5</a:t>
              </a:r>
              <a:endParaRPr lang="en-US" kern="1200" dirty="0"/>
            </a:p>
          </p:txBody>
        </p:sp>
      </p:grpSp>
    </p:spTree>
    <p:extLst>
      <p:ext uri="{BB962C8B-B14F-4D97-AF65-F5344CB8AC3E}">
        <p14:creationId xmlns:p14="http://schemas.microsoft.com/office/powerpoint/2010/main" val="3317456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 name="Title 1"/>
          <p:cNvSpPr>
            <a:spLocks noGrp="1"/>
          </p:cNvSpPr>
          <p:nvPr>
            <p:ph type="ctrTitle"/>
          </p:nvPr>
        </p:nvSpPr>
        <p:spPr>
          <a:xfrm>
            <a:off x="1524000" y="475977"/>
            <a:ext cx="9144000" cy="627609"/>
          </a:xfrm>
        </p:spPr>
        <p:txBody>
          <a:bodyPr>
            <a:noAutofit/>
          </a:bodyPr>
          <a:lstStyle/>
          <a:p>
            <a:r>
              <a:rPr lang="en-GB" sz="3600" dirty="0"/>
              <a:t>Mini Plenary:</a:t>
            </a:r>
            <a:br>
              <a:rPr lang="en-GB" sz="3600" dirty="0"/>
            </a:br>
            <a:r>
              <a:rPr lang="en-GB" sz="3600" dirty="0"/>
              <a:t>Think/Pair/Share</a:t>
            </a:r>
          </a:p>
        </p:txBody>
      </p:sp>
      <p:sp>
        <p:nvSpPr>
          <p:cNvPr id="3" name="Subtitle 2"/>
          <p:cNvSpPr>
            <a:spLocks noGrp="1"/>
          </p:cNvSpPr>
          <p:nvPr>
            <p:ph type="subTitle" idx="1"/>
          </p:nvPr>
        </p:nvSpPr>
        <p:spPr>
          <a:xfrm>
            <a:off x="1414049" y="5220645"/>
            <a:ext cx="8901025" cy="1072438"/>
          </a:xfrm>
          <a:solidFill>
            <a:srgbClr val="00B050"/>
          </a:solidFill>
          <a:ln w="38100">
            <a:solidFill>
              <a:schemeClr val="tx1"/>
            </a:solidFill>
          </a:ln>
        </p:spPr>
        <p:txBody>
          <a:bodyPr>
            <a:normAutofit fontScale="92500" lnSpcReduction="10000"/>
          </a:bodyPr>
          <a:lstStyle/>
          <a:p>
            <a:r>
              <a:rPr lang="en-GB" dirty="0">
                <a:solidFill>
                  <a:schemeClr val="bg1"/>
                </a:solidFill>
              </a:rPr>
              <a:t>Finished? – Try this…  </a:t>
            </a:r>
          </a:p>
          <a:p>
            <a:r>
              <a:rPr lang="en-GB" dirty="0">
                <a:solidFill>
                  <a:schemeClr val="bg1"/>
                </a:solidFill>
              </a:rPr>
              <a:t>Select one ‘factor’ as being the most responsible for starting the Second World War and explain why.</a:t>
            </a:r>
          </a:p>
        </p:txBody>
      </p:sp>
      <p:sp>
        <p:nvSpPr>
          <p:cNvPr id="11" name="Rectangle 10"/>
          <p:cNvSpPr/>
          <p:nvPr/>
        </p:nvSpPr>
        <p:spPr>
          <a:xfrm>
            <a:off x="1414049" y="1275348"/>
            <a:ext cx="8901025" cy="372066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marL="342900" indent="-342900" algn="ctr">
              <a:buFont typeface="+mj-lt"/>
              <a:buAutoNum type="arabicPeriod"/>
            </a:pPr>
            <a:r>
              <a:rPr lang="en-GB" sz="3600" dirty="0">
                <a:solidFill>
                  <a:schemeClr val="tx1"/>
                </a:solidFill>
              </a:rPr>
              <a:t>Why do you think German pilots claimed the RAF had more aircraft than they thought?</a:t>
            </a:r>
          </a:p>
          <a:p>
            <a:pPr marL="342900" indent="-342900" algn="ctr">
              <a:buFont typeface="+mj-lt"/>
              <a:buAutoNum type="arabicPeriod"/>
            </a:pPr>
            <a:r>
              <a:rPr lang="en-GB" sz="3600" dirty="0">
                <a:solidFill>
                  <a:schemeClr val="tx1"/>
                </a:solidFill>
              </a:rPr>
              <a:t>Why would the ability to turn quickly make the spitfire a good ‘dog-fighter’?</a:t>
            </a:r>
          </a:p>
          <a:p>
            <a:pPr marL="342900" indent="-342900" algn="ctr">
              <a:buFont typeface="+mj-lt"/>
              <a:buAutoNum type="arabicPeriod"/>
            </a:pPr>
            <a:r>
              <a:rPr lang="en-GB" sz="3600" dirty="0">
                <a:solidFill>
                  <a:schemeClr val="tx1"/>
                </a:solidFill>
              </a:rPr>
              <a:t> What was the most important reason for British victory – why?</a:t>
            </a:r>
          </a:p>
        </p:txBody>
      </p:sp>
      <p:sp>
        <p:nvSpPr>
          <p:cNvPr id="22" name="Rectangle 21"/>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3" name="Rectangle 22"/>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4" name="Rectangle 23"/>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5" name="Rectangle 24"/>
          <p:cNvSpPr/>
          <p:nvPr/>
        </p:nvSpPr>
        <p:spPr>
          <a:xfrm>
            <a:off x="264696" y="3032888"/>
            <a:ext cx="794084" cy="8749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6" name="Rectangle 25"/>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27" name="Rectangle 26"/>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28" name="Rectangle 27"/>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978" y="246724"/>
            <a:ext cx="1509022" cy="865206"/>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6052" y="238380"/>
            <a:ext cx="1509022" cy="865206"/>
          </a:xfrm>
          <a:prstGeom prst="rect">
            <a:avLst/>
          </a:prstGeom>
        </p:spPr>
      </p:pic>
      <p:sp>
        <p:nvSpPr>
          <p:cNvPr id="5" name="TextBox 4"/>
          <p:cNvSpPr txBox="1"/>
          <p:nvPr/>
        </p:nvSpPr>
        <p:spPr>
          <a:xfrm>
            <a:off x="10495854" y="1384502"/>
            <a:ext cx="1524000" cy="3477875"/>
          </a:xfrm>
          <a:prstGeom prst="rect">
            <a:avLst/>
          </a:prstGeom>
          <a:solidFill>
            <a:srgbClr val="00B050"/>
          </a:solidFill>
          <a:ln w="9525">
            <a:solidFill>
              <a:schemeClr val="tx1"/>
            </a:solidFill>
          </a:ln>
        </p:spPr>
        <p:txBody>
          <a:bodyPr wrap="square" rtlCol="0">
            <a:spAutoFit/>
          </a:bodyPr>
          <a:lstStyle/>
          <a:p>
            <a:r>
              <a:rPr lang="en-GB" sz="2000" u="sng" dirty="0">
                <a:solidFill>
                  <a:schemeClr val="bg1"/>
                </a:solidFill>
              </a:rPr>
              <a:t>Don’t forget the Lesson Objective!</a:t>
            </a:r>
          </a:p>
          <a:p>
            <a:endParaRPr lang="en-GB" sz="2000" dirty="0">
              <a:solidFill>
                <a:schemeClr val="bg1"/>
              </a:solidFill>
            </a:endParaRPr>
          </a:p>
          <a:p>
            <a:r>
              <a:rPr lang="en-GB" sz="2000" dirty="0">
                <a:solidFill>
                  <a:schemeClr val="bg1"/>
                </a:solidFill>
              </a:rPr>
              <a:t>We want to be able to examine the factors behind Britain’s victory.</a:t>
            </a:r>
          </a:p>
        </p:txBody>
      </p:sp>
      <p:sp>
        <p:nvSpPr>
          <p:cNvPr id="7" name="Down Arrow 6"/>
          <p:cNvSpPr/>
          <p:nvPr/>
        </p:nvSpPr>
        <p:spPr>
          <a:xfrm rot="3405267">
            <a:off x="10491701" y="5037903"/>
            <a:ext cx="776246" cy="1130492"/>
          </a:xfrm>
          <a:prstGeom prst="downArrow">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929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401680" y="30973"/>
            <a:ext cx="10459453" cy="2554545"/>
          </a:xfrm>
          <a:prstGeom prst="rect">
            <a:avLst/>
          </a:prstGeom>
          <a:noFill/>
        </p:spPr>
        <p:txBody>
          <a:bodyPr wrap="square" rtlCol="0">
            <a:spAutoFit/>
          </a:bodyPr>
          <a:lstStyle/>
          <a:p>
            <a:r>
              <a:rPr lang="en-GB" sz="3200" dirty="0"/>
              <a:t>Explain why Nazi Germany abandoned its plans to invade Britain in 1940.   (12 marks)</a:t>
            </a:r>
            <a:br>
              <a:rPr lang="en-GB" sz="3200" dirty="0"/>
            </a:br>
            <a:r>
              <a:rPr lang="en-GB" sz="3200" dirty="0"/>
              <a:t>You may use the following:</a:t>
            </a:r>
          </a:p>
          <a:p>
            <a:pPr marL="285750" indent="-285750">
              <a:buFont typeface="Arial" panose="020B0604020202020204" pitchFamily="34" charset="0"/>
              <a:buChar char="•"/>
            </a:pPr>
            <a:r>
              <a:rPr lang="en-GB" sz="3200" dirty="0"/>
              <a:t>Spitfire</a:t>
            </a:r>
          </a:p>
          <a:p>
            <a:pPr marL="285750" indent="-285750">
              <a:buFont typeface="Arial" panose="020B0604020202020204" pitchFamily="34" charset="0"/>
              <a:buChar char="•"/>
            </a:pPr>
            <a:r>
              <a:rPr lang="en-GB" sz="3200" dirty="0"/>
              <a:t>Radar</a:t>
            </a:r>
          </a:p>
        </p:txBody>
      </p:sp>
      <p:sp>
        <p:nvSpPr>
          <p:cNvPr id="15" name="Rounded Rectangular Callout 14"/>
          <p:cNvSpPr/>
          <p:nvPr/>
        </p:nvSpPr>
        <p:spPr>
          <a:xfrm>
            <a:off x="6370722" y="1035500"/>
            <a:ext cx="5097378" cy="1402900"/>
          </a:xfrm>
          <a:prstGeom prst="wedgeRoundRectCallout">
            <a:avLst>
              <a:gd name="adj1" fmla="val 63909"/>
              <a:gd name="adj2" fmla="val -19628"/>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do we structure 12 mark questions?</a:t>
            </a:r>
          </a:p>
          <a:p>
            <a:pPr algn="ctr"/>
            <a:r>
              <a:rPr lang="en-GB" b="1" u="sng" dirty="0"/>
              <a:t>Look back at the feedback you were given for your Causes of the Second World War question.</a:t>
            </a:r>
          </a:p>
        </p:txBody>
      </p:sp>
      <p:sp>
        <p:nvSpPr>
          <p:cNvPr id="16" name="Rounded Rectangular Callout 15"/>
          <p:cNvSpPr/>
          <p:nvPr/>
        </p:nvSpPr>
        <p:spPr>
          <a:xfrm>
            <a:off x="6370722" y="2694385"/>
            <a:ext cx="4792578" cy="3630215"/>
          </a:xfrm>
          <a:prstGeom prst="wedgeRoundRectCallout">
            <a:avLst>
              <a:gd name="adj1" fmla="val 33314"/>
              <a:gd name="adj2" fmla="val 6521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TOP TIP</a:t>
            </a:r>
          </a:p>
          <a:p>
            <a:pPr marL="285750" indent="-285750">
              <a:buFont typeface="Arial" panose="020B0604020202020204" pitchFamily="34" charset="0"/>
              <a:buChar char="•"/>
            </a:pPr>
            <a:r>
              <a:rPr lang="en-GB" dirty="0">
                <a:solidFill>
                  <a:schemeClr val="tx1"/>
                </a:solidFill>
              </a:rPr>
              <a:t>A short introduction:</a:t>
            </a:r>
          </a:p>
          <a:p>
            <a:pPr marL="742950" lvl="1" indent="-285750">
              <a:buFont typeface="Arial" panose="020B0604020202020204" pitchFamily="34" charset="0"/>
              <a:buChar char="•"/>
            </a:pPr>
            <a:r>
              <a:rPr lang="en-GB" dirty="0">
                <a:solidFill>
                  <a:schemeClr val="tx1"/>
                </a:solidFill>
              </a:rPr>
              <a:t>List the three factors you will be talking about.</a:t>
            </a:r>
          </a:p>
          <a:p>
            <a:pPr marL="285750" indent="-285750">
              <a:buFont typeface="Arial" panose="020B0604020202020204" pitchFamily="34" charset="0"/>
              <a:buChar char="•"/>
            </a:pPr>
            <a:r>
              <a:rPr lang="en-GB" dirty="0">
                <a:solidFill>
                  <a:schemeClr val="tx1"/>
                </a:solidFill>
              </a:rPr>
              <a:t>Factor 1 (PEEL)</a:t>
            </a:r>
          </a:p>
          <a:p>
            <a:pPr marL="285750" indent="-285750">
              <a:buFont typeface="Arial" panose="020B0604020202020204" pitchFamily="34" charset="0"/>
              <a:buChar char="•"/>
            </a:pPr>
            <a:r>
              <a:rPr lang="en-GB" dirty="0">
                <a:solidFill>
                  <a:schemeClr val="tx1"/>
                </a:solidFill>
              </a:rPr>
              <a:t>Factor 2 (PEEL)</a:t>
            </a:r>
          </a:p>
          <a:p>
            <a:pPr marL="285750" indent="-285750">
              <a:buFont typeface="Arial" panose="020B0604020202020204" pitchFamily="34" charset="0"/>
              <a:buChar char="•"/>
            </a:pPr>
            <a:r>
              <a:rPr lang="en-GB" dirty="0">
                <a:solidFill>
                  <a:schemeClr val="tx1"/>
                </a:solidFill>
              </a:rPr>
              <a:t>Factor 3 (PEEL)</a:t>
            </a:r>
          </a:p>
          <a:p>
            <a:pPr marL="285750" indent="-285750">
              <a:buFont typeface="Arial" panose="020B0604020202020204" pitchFamily="34" charset="0"/>
              <a:buChar char="•"/>
            </a:pPr>
            <a:r>
              <a:rPr lang="en-GB" dirty="0">
                <a:solidFill>
                  <a:schemeClr val="tx1"/>
                </a:solidFill>
              </a:rPr>
              <a:t>Conclusion:</a:t>
            </a:r>
          </a:p>
          <a:p>
            <a:pPr marL="742950" lvl="1" indent="-285750">
              <a:buFont typeface="Arial" panose="020B0604020202020204" pitchFamily="34" charset="0"/>
              <a:buChar char="•"/>
            </a:pPr>
            <a:r>
              <a:rPr lang="en-GB" dirty="0">
                <a:solidFill>
                  <a:schemeClr val="tx1"/>
                </a:solidFill>
              </a:rPr>
              <a:t>Explain how the factors link together and which was the most important.</a:t>
            </a:r>
          </a:p>
          <a:p>
            <a:endParaRPr lang="en-GB" dirty="0">
              <a:solidFill>
                <a:schemeClr val="tx1"/>
              </a:solidFill>
            </a:endParaRPr>
          </a:p>
        </p:txBody>
      </p:sp>
      <p:sp>
        <p:nvSpPr>
          <p:cNvPr id="17" name="Rounded Rectangular Callout 16"/>
          <p:cNvSpPr/>
          <p:nvPr/>
        </p:nvSpPr>
        <p:spPr>
          <a:xfrm>
            <a:off x="1401680" y="2694386"/>
            <a:ext cx="4792578" cy="3968718"/>
          </a:xfrm>
          <a:prstGeom prst="wedgeRoundRectCallout">
            <a:avLst>
              <a:gd name="adj1" fmla="val 33314"/>
              <a:gd name="adj2" fmla="val 65218"/>
              <a:gd name="adj3" fmla="val 1666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TOP TIP</a:t>
            </a:r>
          </a:p>
          <a:p>
            <a:pPr marL="285750" indent="-285750">
              <a:buFont typeface="Arial" panose="020B0604020202020204" pitchFamily="34" charset="0"/>
              <a:buChar char="•"/>
            </a:pPr>
            <a:r>
              <a:rPr lang="en-GB" dirty="0"/>
              <a:t>You must write about three different factors.</a:t>
            </a:r>
          </a:p>
          <a:p>
            <a:pPr marL="285750" indent="-285750">
              <a:buFont typeface="Arial" panose="020B0604020202020204" pitchFamily="34" charset="0"/>
              <a:buChar char="•"/>
            </a:pPr>
            <a:r>
              <a:rPr lang="en-GB" dirty="0"/>
              <a:t>They have given you two pieces of evidence.</a:t>
            </a:r>
          </a:p>
          <a:p>
            <a:pPr marL="285750" indent="-285750">
              <a:buFont typeface="Arial" panose="020B0604020202020204" pitchFamily="34" charset="0"/>
              <a:buChar char="•"/>
            </a:pPr>
            <a:r>
              <a:rPr lang="en-GB" dirty="0"/>
              <a:t>EVIDENCE IS NOT THE SAME THING AS A FACTOR.</a:t>
            </a:r>
          </a:p>
          <a:p>
            <a:pPr marL="285750" indent="-285750">
              <a:buFont typeface="Arial" panose="020B0604020202020204" pitchFamily="34" charset="0"/>
              <a:buChar char="•"/>
            </a:pPr>
            <a:r>
              <a:rPr lang="en-GB" dirty="0"/>
              <a:t>You must decide what the three factors are and then place the evidence in the correct heading.</a:t>
            </a:r>
          </a:p>
          <a:p>
            <a:pPr marL="285750" indent="-285750">
              <a:buFont typeface="Arial" panose="020B0604020202020204" pitchFamily="34" charset="0"/>
              <a:buChar char="•"/>
            </a:pPr>
            <a:r>
              <a:rPr lang="en-GB" dirty="0"/>
              <a:t>For example – Russian Revolution is evidence, but ‘Communism’ might be the factor you choose to talk about.</a:t>
            </a:r>
          </a:p>
          <a:p>
            <a:endParaRPr lang="en-GB" dirty="0"/>
          </a:p>
        </p:txBody>
      </p:sp>
    </p:spTree>
    <p:extLst>
      <p:ext uri="{BB962C8B-B14F-4D97-AF65-F5344CB8AC3E}">
        <p14:creationId xmlns:p14="http://schemas.microsoft.com/office/powerpoint/2010/main" val="370500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68442" y="294673"/>
            <a:ext cx="998621" cy="6460850"/>
          </a:xfrm>
          <a:prstGeom prst="rect">
            <a:avLst/>
          </a:prstGeom>
          <a:solidFill>
            <a:schemeClr val="accent1">
              <a:lumMod val="5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solidFill>
                <a:schemeClr val="tx1"/>
              </a:solidFill>
            </a:endParaRPr>
          </a:p>
        </p:txBody>
      </p:sp>
      <p:sp>
        <p:nvSpPr>
          <p:cNvPr id="7" name="Rectangle 6"/>
          <p:cNvSpPr/>
          <p:nvPr/>
        </p:nvSpPr>
        <p:spPr>
          <a:xfrm>
            <a:off x="1504950" y="1275349"/>
            <a:ext cx="10217820" cy="4392256"/>
          </a:xfrm>
          <a:prstGeom prst="rect">
            <a:avLst/>
          </a:prstGeom>
          <a:solidFill>
            <a:schemeClr val="tx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MODEL PARAGRAPH (PEEL):</a:t>
            </a:r>
          </a:p>
          <a:p>
            <a:pPr algn="ctr"/>
            <a:endParaRPr lang="en-GB" sz="2400" dirty="0">
              <a:solidFill>
                <a:schemeClr val="bg1"/>
              </a:solidFill>
            </a:endParaRPr>
          </a:p>
          <a:p>
            <a:pPr algn="ctr"/>
            <a:r>
              <a:rPr lang="en-GB" sz="2400" dirty="0">
                <a:solidFill>
                  <a:schemeClr val="bg1"/>
                </a:solidFill>
              </a:rPr>
              <a:t>One factor that made the Germans abandon the idea of invading Britain was Britain’s use of technology. The British had developed radar that allowed them to guide their aircraft to intercept the Luftwaffe. This was important because Britain did not have many aircraft and it was important the few it had could find the enemy quickly rather than waste time flying around looking for them. This contributed to Nazi Germany giving up its plans as they found it difficult to bomb Britain without their bomber aircraft being shot down first.</a:t>
            </a:r>
          </a:p>
          <a:p>
            <a:pPr algn="ctr"/>
            <a:endParaRPr lang="en-GB" sz="2400" dirty="0">
              <a:solidFill>
                <a:schemeClr val="bg1"/>
              </a:solidFill>
            </a:endParaRPr>
          </a:p>
        </p:txBody>
      </p:sp>
      <p:sp>
        <p:nvSpPr>
          <p:cNvPr id="25" name="Rectangle 24"/>
          <p:cNvSpPr/>
          <p:nvPr/>
        </p:nvSpPr>
        <p:spPr>
          <a:xfrm>
            <a:off x="264696" y="423958"/>
            <a:ext cx="794084" cy="851390"/>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Warm Up</a:t>
            </a:r>
          </a:p>
        </p:txBody>
      </p:sp>
      <p:sp>
        <p:nvSpPr>
          <p:cNvPr id="26" name="Rectangle 25"/>
          <p:cNvSpPr/>
          <p:nvPr/>
        </p:nvSpPr>
        <p:spPr>
          <a:xfrm>
            <a:off x="264696" y="1275348"/>
            <a:ext cx="794084" cy="862801"/>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Knowledge</a:t>
            </a:r>
          </a:p>
        </p:txBody>
      </p:sp>
      <p:sp>
        <p:nvSpPr>
          <p:cNvPr id="27" name="Rectangle 26"/>
          <p:cNvSpPr/>
          <p:nvPr/>
        </p:nvSpPr>
        <p:spPr>
          <a:xfrm>
            <a:off x="264696" y="2148049"/>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Check</a:t>
            </a:r>
          </a:p>
        </p:txBody>
      </p:sp>
      <p:sp>
        <p:nvSpPr>
          <p:cNvPr id="28" name="Rectangle 27"/>
          <p:cNvSpPr/>
          <p:nvPr/>
        </p:nvSpPr>
        <p:spPr>
          <a:xfrm>
            <a:off x="264696" y="3032888"/>
            <a:ext cx="794084" cy="874939"/>
          </a:xfrm>
          <a:prstGeom prst="rect">
            <a:avLst/>
          </a:prstGeom>
          <a:solidFill>
            <a:srgbClr val="FFC000"/>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Write</a:t>
            </a:r>
          </a:p>
        </p:txBody>
      </p:sp>
      <p:sp>
        <p:nvSpPr>
          <p:cNvPr id="29" name="Rectangle 28"/>
          <p:cNvSpPr/>
          <p:nvPr/>
        </p:nvSpPr>
        <p:spPr>
          <a:xfrm>
            <a:off x="264696" y="3907827"/>
            <a:ext cx="794084" cy="88483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Peer</a:t>
            </a:r>
          </a:p>
        </p:txBody>
      </p:sp>
      <p:sp>
        <p:nvSpPr>
          <p:cNvPr id="30" name="Rectangle 29"/>
          <p:cNvSpPr/>
          <p:nvPr/>
        </p:nvSpPr>
        <p:spPr>
          <a:xfrm>
            <a:off x="264696" y="4773686"/>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Homework</a:t>
            </a:r>
          </a:p>
        </p:txBody>
      </p:sp>
      <p:sp>
        <p:nvSpPr>
          <p:cNvPr id="31" name="Rectangle 30"/>
          <p:cNvSpPr/>
          <p:nvPr/>
        </p:nvSpPr>
        <p:spPr>
          <a:xfrm>
            <a:off x="264696" y="5635069"/>
            <a:ext cx="794084" cy="893919"/>
          </a:xfrm>
          <a:prstGeom prst="rect">
            <a:avLst/>
          </a:prstGeom>
          <a:solidFill>
            <a:schemeClr val="accent5">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CHECK</a:t>
            </a:r>
          </a:p>
        </p:txBody>
      </p:sp>
      <p:sp>
        <p:nvSpPr>
          <p:cNvPr id="5" name="TextBox 4"/>
          <p:cNvSpPr txBox="1"/>
          <p:nvPr/>
        </p:nvSpPr>
        <p:spPr>
          <a:xfrm>
            <a:off x="1391859" y="-55398"/>
            <a:ext cx="10459453" cy="1323439"/>
          </a:xfrm>
          <a:prstGeom prst="rect">
            <a:avLst/>
          </a:prstGeom>
          <a:noFill/>
        </p:spPr>
        <p:txBody>
          <a:bodyPr wrap="square" rtlCol="0">
            <a:spAutoFit/>
          </a:bodyPr>
          <a:lstStyle/>
          <a:p>
            <a:r>
              <a:rPr lang="en-GB" sz="2000" dirty="0"/>
              <a:t>Explain why Nazi Germany abandoned its plans to invade Britain in 1940    (12 marks)</a:t>
            </a:r>
            <a:br>
              <a:rPr lang="en-GB" sz="2000" dirty="0"/>
            </a:br>
            <a:r>
              <a:rPr lang="en-GB" sz="2000" dirty="0"/>
              <a:t>You may use the following:</a:t>
            </a:r>
          </a:p>
          <a:p>
            <a:pPr marL="285750" indent="-285750">
              <a:buFont typeface="Arial" panose="020B0604020202020204" pitchFamily="34" charset="0"/>
              <a:buChar char="•"/>
            </a:pPr>
            <a:r>
              <a:rPr lang="en-GB" sz="2000" dirty="0"/>
              <a:t>Spitfire</a:t>
            </a:r>
          </a:p>
          <a:p>
            <a:pPr marL="285750" indent="-285750">
              <a:buFont typeface="Arial" panose="020B0604020202020204" pitchFamily="34" charset="0"/>
              <a:buChar char="•"/>
            </a:pPr>
            <a:r>
              <a:rPr lang="en-GB" sz="2000" dirty="0"/>
              <a:t>Radar</a:t>
            </a:r>
          </a:p>
        </p:txBody>
      </p:sp>
      <p:sp>
        <p:nvSpPr>
          <p:cNvPr id="15" name="Rounded Rectangular Callout 14"/>
          <p:cNvSpPr/>
          <p:nvPr/>
        </p:nvSpPr>
        <p:spPr>
          <a:xfrm>
            <a:off x="3094121" y="5930999"/>
            <a:ext cx="6216731" cy="669027"/>
          </a:xfrm>
          <a:prstGeom prst="wedgeRoundRect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Think: What has the student done well in the example paragraph above?</a:t>
            </a:r>
          </a:p>
        </p:txBody>
      </p:sp>
    </p:spTree>
    <p:extLst>
      <p:ext uri="{BB962C8B-B14F-4D97-AF65-F5344CB8AC3E}">
        <p14:creationId xmlns:p14="http://schemas.microsoft.com/office/powerpoint/2010/main" val="2057012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5484</Words>
  <Application>Microsoft Office PowerPoint</Application>
  <PresentationFormat>Widescreen</PresentationFormat>
  <Paragraphs>650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Arial Black</vt:lpstr>
      <vt:lpstr>Calibri</vt:lpstr>
      <vt:lpstr>Calibri Light</vt:lpstr>
      <vt:lpstr>Comic Sans MS</vt:lpstr>
      <vt:lpstr>Wingdings</vt:lpstr>
      <vt:lpstr>Office Theme</vt:lpstr>
      <vt:lpstr>PowerPoint Presentation</vt:lpstr>
      <vt:lpstr>The Battle of Britain and radar, 1940</vt:lpstr>
      <vt:lpstr>What was the Battle of Britain?</vt:lpstr>
      <vt:lpstr>Prioritise the factors…</vt:lpstr>
      <vt:lpstr>Why did Britain win? – Prioritise the factors…</vt:lpstr>
      <vt:lpstr>Prioritise the factors…</vt:lpstr>
      <vt:lpstr>Mini Plenary: Think/Pair/Share</vt:lpstr>
      <vt:lpstr>PowerPoint Presentation</vt:lpstr>
      <vt:lpstr>PowerPoint Presentation</vt:lpstr>
      <vt:lpstr>PowerPoint Presentation</vt:lpstr>
      <vt:lpstr>PowerPoint Presentation</vt:lpstr>
      <vt:lpstr>Peer assessment.</vt:lpstr>
      <vt:lpstr>Homework.</vt:lpstr>
      <vt:lpstr>Did we meet our LO?</vt:lpstr>
      <vt:lpstr>Worth a watch: The first Polish migrants: Polish pilots in Britain – 1940</vt:lpstr>
      <vt:lpstr>Next Lesson… Africa, El Alamein and the creation of the SAS</vt:lpstr>
      <vt:lpstr>RESOURCES</vt:lpstr>
      <vt:lpstr>PowerPoint Presentation</vt:lpstr>
      <vt:lpstr>Pre-written feedback slips for printing; Circle the correct grade.</vt:lpstr>
      <vt:lpstr>PowerPoint Presentation</vt:lpstr>
      <vt:lpstr>PowerPoint Presentation</vt:lpstr>
      <vt:lpstr>PowerPoint Presentation</vt:lpstr>
      <vt:lpstr>EAL ASSISSTANCE SHEET</vt:lpstr>
      <vt:lpstr>SUPPORT TEMPLATE FOR 12 MARK QUESTIONS.</vt:lpstr>
      <vt:lpstr>Lesson plan</vt:lpstr>
      <vt:lpstr>FLIP LEARNING HOMEWORK SHEET</vt:lpstr>
      <vt:lpstr>WHY BOTHER? PEDAGOGY JUSTIFICATION</vt:lpstr>
      <vt:lpstr>At a glance… Second World War SOW</vt:lpstr>
      <vt:lpstr>At a glance… Second World War SOW</vt:lpstr>
      <vt:lpstr>www.wolseyacademy.co.uk</vt:lpstr>
    </vt:vector>
  </TitlesOfParts>
  <Company>The Gilberd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West Mock</dc:title>
  <dc:creator>Paul Grange</dc:creator>
  <cp:lastModifiedBy>Paul Grange</cp:lastModifiedBy>
  <cp:revision>95</cp:revision>
  <dcterms:created xsi:type="dcterms:W3CDTF">2017-05-18T09:28:01Z</dcterms:created>
  <dcterms:modified xsi:type="dcterms:W3CDTF">2017-06-21T11:25:10Z</dcterms:modified>
</cp:coreProperties>
</file>