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4" r:id="rId2"/>
    <p:sldId id="270" r:id="rId3"/>
    <p:sldId id="257" r:id="rId4"/>
    <p:sldId id="272" r:id="rId5"/>
    <p:sldId id="273" r:id="rId6"/>
    <p:sldId id="260" r:id="rId7"/>
    <p:sldId id="258" r:id="rId8"/>
    <p:sldId id="277" r:id="rId9"/>
    <p:sldId id="261" r:id="rId10"/>
    <p:sldId id="274" r:id="rId11"/>
    <p:sldId id="262" r:id="rId12"/>
    <p:sldId id="264" r:id="rId13"/>
    <p:sldId id="265" r:id="rId14"/>
    <p:sldId id="266" r:id="rId15"/>
    <p:sldId id="278" r:id="rId16"/>
    <p:sldId id="280" r:id="rId17"/>
    <p:sldId id="283" r:id="rId18"/>
    <p:sldId id="281" r:id="rId19"/>
    <p:sldId id="282" r:id="rId20"/>
    <p:sldId id="285" r:id="rId21"/>
    <p:sldId id="271" r:id="rId22"/>
    <p:sldId id="276" r:id="rId23"/>
    <p:sldId id="275" r:id="rId24"/>
    <p:sldId id="256" r:id="rId25"/>
    <p:sldId id="263" r:id="rId2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1"/>
            <a:ext cx="2918831" cy="495029"/>
          </a:xfrm>
          <a:prstGeom prst="rect">
            <a:avLst/>
          </a:prstGeom>
        </p:spPr>
        <p:txBody>
          <a:bodyPr vert="horz" lIns="91440" tIns="45720" rIns="91440" bIns="45720" rtlCol="0"/>
          <a:lstStyle>
            <a:lvl1pPr algn="r">
              <a:defRPr sz="1200"/>
            </a:lvl1pPr>
          </a:lstStyle>
          <a:p>
            <a:fld id="{AD4DD607-708D-41CF-B436-0362675356A3}" type="datetimeFigureOut">
              <a:rPr lang="en-US" smtClean="0"/>
              <a:t>14/01/2020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CFBD73C-C531-4A7C-8CAD-6EEE95FA2B18}" type="slidenum">
              <a:rPr lang="en-US" smtClean="0"/>
              <a:t>‹#›</a:t>
            </a:fld>
            <a:endParaRPr lang="en-US"/>
          </a:p>
        </p:txBody>
      </p:sp>
    </p:spTree>
    <p:extLst>
      <p:ext uri="{BB962C8B-B14F-4D97-AF65-F5344CB8AC3E}">
        <p14:creationId xmlns:p14="http://schemas.microsoft.com/office/powerpoint/2010/main" val="417506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236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673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x 30</a:t>
            </a:r>
          </a:p>
        </p:txBody>
      </p:sp>
      <p:sp>
        <p:nvSpPr>
          <p:cNvPr id="4" name="Slide Number Placeholder 3"/>
          <p:cNvSpPr>
            <a:spLocks noGrp="1"/>
          </p:cNvSpPr>
          <p:nvPr>
            <p:ph type="sldNum" sz="quarter" idx="10"/>
          </p:nvPr>
        </p:nvSpPr>
        <p:spPr/>
        <p:txBody>
          <a:bodyPr/>
          <a:lstStyle/>
          <a:p>
            <a:fld id="{7CFBD73C-C531-4A7C-8CAD-6EEE95FA2B18}" type="slidenum">
              <a:rPr lang="en-US" smtClean="0"/>
              <a:t>22</a:t>
            </a:fld>
            <a:endParaRPr lang="en-US"/>
          </a:p>
        </p:txBody>
      </p:sp>
    </p:spTree>
    <p:extLst>
      <p:ext uri="{BB962C8B-B14F-4D97-AF65-F5344CB8AC3E}">
        <p14:creationId xmlns:p14="http://schemas.microsoft.com/office/powerpoint/2010/main" val="255297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AND CUT IN TWO x 16</a:t>
            </a:r>
          </a:p>
        </p:txBody>
      </p:sp>
      <p:sp>
        <p:nvSpPr>
          <p:cNvPr id="4" name="Slide Number Placeholder 3"/>
          <p:cNvSpPr>
            <a:spLocks noGrp="1"/>
          </p:cNvSpPr>
          <p:nvPr>
            <p:ph type="sldNum" sz="quarter" idx="10"/>
          </p:nvPr>
        </p:nvSpPr>
        <p:spPr/>
        <p:txBody>
          <a:bodyPr/>
          <a:lstStyle/>
          <a:p>
            <a:fld id="{7CFBD73C-C531-4A7C-8CAD-6EEE95FA2B18}" type="slidenum">
              <a:rPr lang="en-US" smtClean="0"/>
              <a:t>23</a:t>
            </a:fld>
            <a:endParaRPr lang="en-US"/>
          </a:p>
        </p:txBody>
      </p:sp>
    </p:spTree>
    <p:extLst>
      <p:ext uri="{BB962C8B-B14F-4D97-AF65-F5344CB8AC3E}">
        <p14:creationId xmlns:p14="http://schemas.microsoft.com/office/powerpoint/2010/main" val="294871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AND CUT UP X 15</a:t>
            </a:r>
          </a:p>
        </p:txBody>
      </p:sp>
      <p:sp>
        <p:nvSpPr>
          <p:cNvPr id="4" name="Slide Number Placeholder 3"/>
          <p:cNvSpPr>
            <a:spLocks noGrp="1"/>
          </p:cNvSpPr>
          <p:nvPr>
            <p:ph type="sldNum" sz="quarter" idx="10"/>
          </p:nvPr>
        </p:nvSpPr>
        <p:spPr/>
        <p:txBody>
          <a:bodyPr/>
          <a:lstStyle/>
          <a:p>
            <a:fld id="{7CFBD73C-C531-4A7C-8CAD-6EEE95FA2B18}" type="slidenum">
              <a:rPr lang="en-US" smtClean="0"/>
              <a:t>24</a:t>
            </a:fld>
            <a:endParaRPr lang="en-US"/>
          </a:p>
        </p:txBody>
      </p:sp>
    </p:spTree>
    <p:extLst>
      <p:ext uri="{BB962C8B-B14F-4D97-AF65-F5344CB8AC3E}">
        <p14:creationId xmlns:p14="http://schemas.microsoft.com/office/powerpoint/2010/main" val="2472464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x 5</a:t>
            </a:r>
          </a:p>
        </p:txBody>
      </p:sp>
      <p:sp>
        <p:nvSpPr>
          <p:cNvPr id="4" name="Slide Number Placeholder 3"/>
          <p:cNvSpPr>
            <a:spLocks noGrp="1"/>
          </p:cNvSpPr>
          <p:nvPr>
            <p:ph type="sldNum" sz="quarter" idx="10"/>
          </p:nvPr>
        </p:nvSpPr>
        <p:spPr/>
        <p:txBody>
          <a:bodyPr/>
          <a:lstStyle/>
          <a:p>
            <a:fld id="{7CFBD73C-C531-4A7C-8CAD-6EEE95FA2B18}" type="slidenum">
              <a:rPr lang="en-US" smtClean="0"/>
              <a:t>25</a:t>
            </a:fld>
            <a:endParaRPr lang="en-US"/>
          </a:p>
        </p:txBody>
      </p:sp>
    </p:spTree>
    <p:extLst>
      <p:ext uri="{BB962C8B-B14F-4D97-AF65-F5344CB8AC3E}">
        <p14:creationId xmlns:p14="http://schemas.microsoft.com/office/powerpoint/2010/main" val="184275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091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563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347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r>
              <a:rPr lang="en-US" dirty="0"/>
              <a:t>Can</a:t>
            </a:r>
            <a:r>
              <a:rPr lang="en-US" baseline="0" dirty="0"/>
              <a:t> either print the large slides and have students copy (or photograph?) the timeline. OR, print the small event cards and have the students stick them in their books.</a:t>
            </a:r>
            <a:endParaRPr dirty="0"/>
          </a:p>
        </p:txBody>
      </p:sp>
    </p:spTree>
    <p:extLst>
      <p:ext uri="{BB962C8B-B14F-4D97-AF65-F5344CB8AC3E}">
        <p14:creationId xmlns:p14="http://schemas.microsoft.com/office/powerpoint/2010/main" val="136964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r>
              <a:rPr lang="en-US" dirty="0"/>
              <a:t>Can</a:t>
            </a:r>
            <a:r>
              <a:rPr lang="en-US" baseline="0" dirty="0"/>
              <a:t> either print the large slides and have students copy (or photograph?) the timeline. OR, print the small event cards and have the students stick them in their books.</a:t>
            </a:r>
            <a:endParaRPr dirty="0"/>
          </a:p>
        </p:txBody>
      </p:sp>
    </p:spTree>
    <p:extLst>
      <p:ext uri="{BB962C8B-B14F-4D97-AF65-F5344CB8AC3E}">
        <p14:creationId xmlns:p14="http://schemas.microsoft.com/office/powerpoint/2010/main" val="68560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r>
              <a:rPr lang="en-US" dirty="0" smtClean="0"/>
              <a:t>If the link has been removed/stopped</a:t>
            </a:r>
            <a:r>
              <a:rPr lang="en-US" baseline="0" dirty="0" smtClean="0"/>
              <a:t> working search YouTube (or your video site of choice) for ‘Gandhi Amritsar Massacre’ and it will probably pop up.</a:t>
            </a:r>
          </a:p>
          <a:p>
            <a:pPr lvl="0">
              <a:spcBef>
                <a:spcPts val="0"/>
              </a:spcBef>
              <a:buNone/>
            </a:pPr>
            <a:r>
              <a:rPr lang="en-US" baseline="0" dirty="0" smtClean="0"/>
              <a:t>WARNING – I would stop this just before the British soldiers open fire…. </a:t>
            </a:r>
            <a:endParaRPr dirty="0"/>
          </a:p>
        </p:txBody>
      </p:sp>
    </p:spTree>
    <p:extLst>
      <p:ext uri="{BB962C8B-B14F-4D97-AF65-F5344CB8AC3E}">
        <p14:creationId xmlns:p14="http://schemas.microsoft.com/office/powerpoint/2010/main" val="117952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2550" y="741363"/>
            <a:ext cx="6570663" cy="3697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73578" y="4686499"/>
            <a:ext cx="5388609" cy="4439841"/>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1362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937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7FEA0D-6FCD-49DD-B52C-B5BA68F92868}" type="datetimeFigureOut">
              <a:rPr lang="en-US" smtClean="0"/>
              <a:t>14/01/2020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68101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FEA0D-6FCD-49DD-B52C-B5BA68F92868}" type="datetimeFigureOut">
              <a:rPr lang="en-US" smtClean="0"/>
              <a:t>14/01/2020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220420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FEA0D-6FCD-49DD-B52C-B5BA68F92868}" type="datetimeFigureOut">
              <a:rPr lang="en-US" smtClean="0"/>
              <a:t>14/01/2020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12231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6025267" y="-4481167"/>
            <a:ext cx="150800" cy="122016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28" name="Shape 28"/>
          <p:cNvSpPr/>
          <p:nvPr/>
        </p:nvSpPr>
        <p:spPr>
          <a:xfrm>
            <a:off x="-9500" y="1695033"/>
            <a:ext cx="12201600" cy="51628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body" idx="1"/>
          </p:nvPr>
        </p:nvSpPr>
        <p:spPr>
          <a:xfrm>
            <a:off x="2463033" y="2272800"/>
            <a:ext cx="7266000" cy="3619600"/>
          </a:xfrm>
          <a:prstGeom prst="rect">
            <a:avLst/>
          </a:prstGeom>
        </p:spPr>
        <p:txBody>
          <a:bodyPr lIns="91425" tIns="91425" rIns="91425" bIns="91425" anchor="t" anchorCtr="0"/>
          <a:lstStyle>
            <a:lvl1pPr lvl="0" algn="ctr" rtl="0">
              <a:spcBef>
                <a:spcPts val="0"/>
              </a:spcBef>
              <a:buSzPct val="100000"/>
              <a:buFont typeface="Georgia"/>
              <a:defRPr sz="3200" i="1">
                <a:latin typeface="Georgia"/>
                <a:ea typeface="Georgia"/>
                <a:cs typeface="Georgia"/>
                <a:sym typeface="Georgia"/>
              </a:defRPr>
            </a:lvl1pPr>
            <a:lvl2pPr lvl="1" algn="ctr" rtl="0">
              <a:spcBef>
                <a:spcPts val="0"/>
              </a:spcBef>
              <a:buSzPct val="100000"/>
              <a:buFont typeface="Georgia"/>
              <a:defRPr sz="3200" i="1">
                <a:latin typeface="Georgia"/>
                <a:ea typeface="Georgia"/>
                <a:cs typeface="Georgia"/>
                <a:sym typeface="Georgia"/>
              </a:defRPr>
            </a:lvl2pPr>
            <a:lvl3pPr lvl="2" algn="ctr" rtl="0">
              <a:spcBef>
                <a:spcPts val="0"/>
              </a:spcBef>
              <a:buSzPct val="100000"/>
              <a:buFont typeface="Georgia"/>
              <a:defRPr sz="3200" i="1">
                <a:latin typeface="Georgia"/>
                <a:ea typeface="Georgia"/>
                <a:cs typeface="Georgia"/>
                <a:sym typeface="Georgia"/>
              </a:defRPr>
            </a:lvl3pPr>
            <a:lvl4pPr lvl="3" algn="ctr" rtl="0">
              <a:spcBef>
                <a:spcPts val="0"/>
              </a:spcBef>
              <a:buSzPct val="100000"/>
              <a:buFont typeface="Georgia"/>
              <a:defRPr sz="3200" i="1">
                <a:latin typeface="Georgia"/>
                <a:ea typeface="Georgia"/>
                <a:cs typeface="Georgia"/>
                <a:sym typeface="Georgia"/>
              </a:defRPr>
            </a:lvl4pPr>
            <a:lvl5pPr lvl="4" algn="ctr" rtl="0">
              <a:spcBef>
                <a:spcPts val="0"/>
              </a:spcBef>
              <a:buSzPct val="100000"/>
              <a:buFont typeface="Georgia"/>
              <a:defRPr sz="3200" i="1">
                <a:latin typeface="Georgia"/>
                <a:ea typeface="Georgia"/>
                <a:cs typeface="Georgia"/>
                <a:sym typeface="Georgia"/>
              </a:defRPr>
            </a:lvl5pPr>
            <a:lvl6pPr lvl="5" algn="ctr" rtl="0">
              <a:spcBef>
                <a:spcPts val="0"/>
              </a:spcBef>
              <a:buSzPct val="100000"/>
              <a:buFont typeface="Georgia"/>
              <a:defRPr sz="3200" i="1">
                <a:latin typeface="Georgia"/>
                <a:ea typeface="Georgia"/>
                <a:cs typeface="Georgia"/>
                <a:sym typeface="Georgia"/>
              </a:defRPr>
            </a:lvl6pPr>
            <a:lvl7pPr lvl="6" algn="ctr" rtl="0">
              <a:spcBef>
                <a:spcPts val="0"/>
              </a:spcBef>
              <a:buSzPct val="100000"/>
              <a:buFont typeface="Georgia"/>
              <a:defRPr sz="3200" i="1">
                <a:latin typeface="Georgia"/>
                <a:ea typeface="Georgia"/>
                <a:cs typeface="Georgia"/>
                <a:sym typeface="Georgia"/>
              </a:defRPr>
            </a:lvl7pPr>
            <a:lvl8pPr lvl="7" algn="ctr" rtl="0">
              <a:spcBef>
                <a:spcPts val="0"/>
              </a:spcBef>
              <a:buSzPct val="100000"/>
              <a:buFont typeface="Georgia"/>
              <a:defRPr sz="3200" i="1">
                <a:latin typeface="Georgia"/>
                <a:ea typeface="Georgia"/>
                <a:cs typeface="Georgia"/>
                <a:sym typeface="Georgia"/>
              </a:defRPr>
            </a:lvl8pPr>
            <a:lvl9pPr lvl="8" algn="ctr">
              <a:spcBef>
                <a:spcPts val="0"/>
              </a:spcBef>
              <a:buSzPct val="100000"/>
              <a:buFont typeface="Georgia"/>
              <a:defRPr sz="3200" i="1">
                <a:latin typeface="Georgia"/>
                <a:ea typeface="Georgia"/>
                <a:cs typeface="Georgia"/>
                <a:sym typeface="Georgia"/>
              </a:defRPr>
            </a:lvl9pPr>
          </a:lstStyle>
          <a:p>
            <a:endParaRPr/>
          </a:p>
        </p:txBody>
      </p:sp>
      <p:sp>
        <p:nvSpPr>
          <p:cNvPr id="30" name="Shape 30"/>
          <p:cNvSpPr txBox="1"/>
          <p:nvPr/>
        </p:nvSpPr>
        <p:spPr>
          <a:xfrm>
            <a:off x="4791200" y="303632"/>
            <a:ext cx="2609600" cy="871600"/>
          </a:xfrm>
          <a:prstGeom prst="rect">
            <a:avLst/>
          </a:prstGeom>
          <a:noFill/>
          <a:ln>
            <a:noFill/>
          </a:ln>
        </p:spPr>
        <p:txBody>
          <a:bodyPr lIns="121900" tIns="121900" rIns="121900" bIns="121900" anchor="t" anchorCtr="0">
            <a:noAutofit/>
          </a:bodyPr>
          <a:lstStyle/>
          <a:p>
            <a:pPr lvl="0" algn="ctr">
              <a:spcBef>
                <a:spcPts val="0"/>
              </a:spcBef>
              <a:buNone/>
            </a:pPr>
            <a:r>
              <a:rPr lang="en" sz="96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7253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11" name="Shape 11"/>
          <p:cNvSpPr txBox="1">
            <a:spLocks noGrp="1"/>
          </p:cNvSpPr>
          <p:nvPr>
            <p:ph type="ctrTitle"/>
          </p:nvPr>
        </p:nvSpPr>
        <p:spPr>
          <a:xfrm>
            <a:off x="625233" y="3183000"/>
            <a:ext cx="4848800" cy="3012000"/>
          </a:xfrm>
          <a:prstGeom prst="rect">
            <a:avLst/>
          </a:prstGeom>
        </p:spPr>
        <p:txBody>
          <a:bodyPr lIns="91425" tIns="91425" rIns="91425" bIns="91425" anchor="t" anchorCtr="0"/>
          <a:lstStyle>
            <a:lvl1pPr lvl="0">
              <a:spcBef>
                <a:spcPts val="0"/>
              </a:spcBef>
              <a:buClr>
                <a:srgbClr val="F67031"/>
              </a:buClr>
              <a:buSzPct val="100000"/>
              <a:defRPr sz="4000" b="1">
                <a:solidFill>
                  <a:srgbClr val="F67031"/>
                </a:solidFill>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endParaRPr/>
          </a:p>
        </p:txBody>
      </p:sp>
      <p:sp>
        <p:nvSpPr>
          <p:cNvPr id="12" name="Shape 12"/>
          <p:cNvSpPr/>
          <p:nvPr/>
        </p:nvSpPr>
        <p:spPr>
          <a:xfrm>
            <a:off x="6099867" y="-200"/>
            <a:ext cx="247200" cy="6858000"/>
          </a:xfrm>
          <a:prstGeom prst="rect">
            <a:avLst/>
          </a:prstGeom>
          <a:gradFill>
            <a:gsLst>
              <a:gs pos="0">
                <a:srgbClr val="000014">
                  <a:alpha val="49803"/>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72322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2 columns with intro text">
    <p:spTree>
      <p:nvGrpSpPr>
        <p:cNvPr id="1" name="Shape 45"/>
        <p:cNvGrpSpPr/>
        <p:nvPr/>
      </p:nvGrpSpPr>
      <p:grpSpPr>
        <a:xfrm>
          <a:off x="0" y="0"/>
          <a:ext cx="0" cy="0"/>
          <a:chOff x="0" y="0"/>
          <a:chExt cx="0" cy="0"/>
        </a:xfrm>
      </p:grpSpPr>
      <p:sp>
        <p:nvSpPr>
          <p:cNvPr id="46" name="Shape 46"/>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47" name="Shape 47"/>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48" name="Shape 48"/>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120833" y="767333"/>
            <a:ext cx="7461600" cy="1610400"/>
          </a:xfrm>
          <a:prstGeom prst="rect">
            <a:avLst/>
          </a:prstGeom>
        </p:spPr>
        <p:txBody>
          <a:bodyPr lIns="91425" tIns="91425" rIns="91425" bIns="91425" anchor="t" anchorCtr="0"/>
          <a:lstStyle>
            <a:lvl1pPr lvl="0" rtl="0">
              <a:spcBef>
                <a:spcPts val="0"/>
              </a:spcBef>
              <a:buClr>
                <a:srgbClr val="F67031"/>
              </a:buClr>
              <a:buSzPct val="100000"/>
              <a:buFont typeface="Georgia"/>
              <a:defRPr sz="2133" i="1">
                <a:solidFill>
                  <a:srgbClr val="F67031"/>
                </a:solidFill>
                <a:latin typeface="Georgia"/>
                <a:ea typeface="Georgia"/>
                <a:cs typeface="Georgia"/>
                <a:sym typeface="Georgia"/>
              </a:defRPr>
            </a:lvl1pPr>
            <a:lvl2pPr lvl="1" rtl="0">
              <a:spcBef>
                <a:spcPts val="0"/>
              </a:spcBef>
              <a:buClr>
                <a:srgbClr val="F67031"/>
              </a:buClr>
              <a:buSzPct val="100000"/>
              <a:buFont typeface="Georgia"/>
              <a:defRPr sz="2133"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2133"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2133"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2133"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2133"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2133"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2133"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2133" i="1">
                <a:solidFill>
                  <a:srgbClr val="F67031"/>
                </a:solidFill>
                <a:latin typeface="Georgia"/>
                <a:ea typeface="Georgia"/>
                <a:cs typeface="Georgia"/>
                <a:sym typeface="Georgia"/>
              </a:defRPr>
            </a:lvl9pPr>
          </a:lstStyle>
          <a:p>
            <a:endParaRPr/>
          </a:p>
        </p:txBody>
      </p:sp>
      <p:sp>
        <p:nvSpPr>
          <p:cNvPr id="50" name="Shape 50"/>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51" name="Shape 51"/>
          <p:cNvSpPr txBox="1">
            <a:spLocks noGrp="1"/>
          </p:cNvSpPr>
          <p:nvPr>
            <p:ph type="body" idx="2"/>
          </p:nvPr>
        </p:nvSpPr>
        <p:spPr>
          <a:xfrm>
            <a:off x="4120833"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
        <p:nvSpPr>
          <p:cNvPr id="52" name="Shape 52"/>
          <p:cNvSpPr txBox="1">
            <a:spLocks noGrp="1"/>
          </p:cNvSpPr>
          <p:nvPr>
            <p:ph type="body" idx="3"/>
          </p:nvPr>
        </p:nvSpPr>
        <p:spPr>
          <a:xfrm>
            <a:off x="7946325" y="2672433"/>
            <a:ext cx="3636000" cy="3402800"/>
          </a:xfrm>
          <a:prstGeom prst="rect">
            <a:avLst/>
          </a:prstGeom>
        </p:spPr>
        <p:txBody>
          <a:bodyPr lIns="91425" tIns="91425" rIns="91425" bIns="91425" anchor="t" anchorCtr="0"/>
          <a:lstStyle>
            <a:lvl1pPr lvl="0" rtl="0">
              <a:spcBef>
                <a:spcPts val="0"/>
              </a:spcBef>
              <a:buSzPct val="100000"/>
              <a:defRPr sz="1467"/>
            </a:lvl1pPr>
            <a:lvl2pPr lvl="1" rtl="0">
              <a:spcBef>
                <a:spcPts val="0"/>
              </a:spcBef>
              <a:buSzPct val="100000"/>
              <a:defRPr sz="1467"/>
            </a:lvl2pPr>
            <a:lvl3pPr lvl="2" rtl="0">
              <a:spcBef>
                <a:spcPts val="0"/>
              </a:spcBef>
              <a:buSzPct val="100000"/>
              <a:defRPr sz="1467"/>
            </a:lvl3pPr>
            <a:lvl4pPr lvl="3" rtl="0">
              <a:spcBef>
                <a:spcPts val="0"/>
              </a:spcBef>
              <a:buSzPct val="100000"/>
              <a:defRPr sz="1467"/>
            </a:lvl4pPr>
            <a:lvl5pPr lvl="4" rtl="0">
              <a:spcBef>
                <a:spcPts val="0"/>
              </a:spcBef>
              <a:buSzPct val="100000"/>
              <a:defRPr sz="1467"/>
            </a:lvl5pPr>
            <a:lvl6pPr lvl="5" rtl="0">
              <a:spcBef>
                <a:spcPts val="0"/>
              </a:spcBef>
              <a:buSzPct val="100000"/>
              <a:defRPr sz="1467"/>
            </a:lvl6pPr>
            <a:lvl7pPr lvl="6" rtl="0">
              <a:spcBef>
                <a:spcPts val="0"/>
              </a:spcBef>
              <a:buSzPct val="100000"/>
              <a:defRPr sz="1467"/>
            </a:lvl7pPr>
            <a:lvl8pPr lvl="7" rtl="0">
              <a:spcBef>
                <a:spcPts val="0"/>
              </a:spcBef>
              <a:buSzPct val="100000"/>
              <a:defRPr sz="1467"/>
            </a:lvl8pPr>
            <a:lvl9pPr lvl="8" rtl="0">
              <a:spcBef>
                <a:spcPts val="0"/>
              </a:spcBef>
              <a:buSzPct val="100000"/>
              <a:defRPr sz="1467"/>
            </a:lvl9pPr>
          </a:lstStyle>
          <a:p>
            <a:endParaRPr/>
          </a:p>
        </p:txBody>
      </p:sp>
    </p:spTree>
    <p:extLst>
      <p:ext uri="{BB962C8B-B14F-4D97-AF65-F5344CB8AC3E}">
        <p14:creationId xmlns:p14="http://schemas.microsoft.com/office/powerpoint/2010/main" val="301181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 column half">
    <p:spTree>
      <p:nvGrpSpPr>
        <p:cNvPr id="1" name="Shape 59"/>
        <p:cNvGrpSpPr/>
        <p:nvPr/>
      </p:nvGrpSpPr>
      <p:grpSpPr>
        <a:xfrm>
          <a:off x="0" y="0"/>
          <a:ext cx="0" cy="0"/>
          <a:chOff x="0" y="0"/>
          <a:chExt cx="0" cy="0"/>
        </a:xfrm>
      </p:grpSpPr>
      <p:sp>
        <p:nvSpPr>
          <p:cNvPr id="60" name="Shape 60"/>
          <p:cNvSpPr/>
          <p:nvPr/>
        </p:nvSpPr>
        <p:spPr>
          <a:xfrm flipH="1">
            <a:off x="-917" y="0"/>
            <a:ext cx="6100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1" name="Shape 61"/>
          <p:cNvSpPr/>
          <p:nvPr/>
        </p:nvSpPr>
        <p:spPr>
          <a:xfrm>
            <a:off x="6099869"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62" name="Shape 62"/>
          <p:cNvSpPr txBox="1">
            <a:spLocks noGrp="1"/>
          </p:cNvSpPr>
          <p:nvPr>
            <p:ph type="title"/>
          </p:nvPr>
        </p:nvSpPr>
        <p:spPr>
          <a:xfrm>
            <a:off x="681900" y="767333"/>
            <a:ext cx="4689600" cy="1298000"/>
          </a:xfrm>
          <a:prstGeom prst="rect">
            <a:avLst/>
          </a:prstGeom>
        </p:spPr>
        <p:txBody>
          <a:bodyPr lIns="91425" tIns="91425" rIns="91425" bIns="91425" anchor="b" anchorCtr="0"/>
          <a:lstStyle>
            <a:lvl1pPr lvl="0" rtl="0">
              <a:spcBef>
                <a:spcPts val="0"/>
              </a:spcBef>
              <a:buClr>
                <a:srgbClr val="F67031"/>
              </a:buClr>
              <a:defRPr>
                <a:solidFill>
                  <a:srgbClr val="F67031"/>
                </a:solidFill>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endParaRPr/>
          </a:p>
        </p:txBody>
      </p:sp>
      <p:sp>
        <p:nvSpPr>
          <p:cNvPr id="63" name="Shape 63"/>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solidFill>
                  <a:srgbClr val="FFFFFF"/>
                </a:solidFill>
              </a:rPr>
              <a:pPr/>
              <a:t>‹#›</a:t>
            </a:fld>
            <a:endParaRPr lang="en">
              <a:solidFill>
                <a:srgbClr val="FFFFFF"/>
              </a:solidFill>
            </a:endParaRPr>
          </a:p>
        </p:txBody>
      </p:sp>
      <p:sp>
        <p:nvSpPr>
          <p:cNvPr id="64" name="Shape 64"/>
          <p:cNvSpPr txBox="1">
            <a:spLocks noGrp="1"/>
          </p:cNvSpPr>
          <p:nvPr>
            <p:ph type="body" idx="1"/>
          </p:nvPr>
        </p:nvSpPr>
        <p:spPr>
          <a:xfrm>
            <a:off x="681900" y="2131467"/>
            <a:ext cx="4689600" cy="39436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extLst>
      <p:ext uri="{BB962C8B-B14F-4D97-AF65-F5344CB8AC3E}">
        <p14:creationId xmlns:p14="http://schemas.microsoft.com/office/powerpoint/2010/main" val="199337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7FEA0D-6FCD-49DD-B52C-B5BA68F92868}" type="datetimeFigureOut">
              <a:rPr lang="en-US" smtClean="0"/>
              <a:t>14/01/2020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51084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FEA0D-6FCD-49DD-B52C-B5BA68F92868}" type="datetimeFigureOut">
              <a:rPr lang="en-US" smtClean="0"/>
              <a:t>14/01/2020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2930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FEA0D-6FCD-49DD-B52C-B5BA68F92868}" type="datetimeFigureOut">
              <a:rPr lang="en-US" smtClean="0"/>
              <a:t>14/01/2020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24975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7FEA0D-6FCD-49DD-B52C-B5BA68F92868}" type="datetimeFigureOut">
              <a:rPr lang="en-US" smtClean="0"/>
              <a:t>14/01/2020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2588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FEA0D-6FCD-49DD-B52C-B5BA68F92868}" type="datetimeFigureOut">
              <a:rPr lang="en-US" smtClean="0"/>
              <a:t>14/01/2020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29041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FEA0D-6FCD-49DD-B52C-B5BA68F92868}" type="datetimeFigureOut">
              <a:rPr lang="en-US" smtClean="0"/>
              <a:t>14/01/2020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214056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7FEA0D-6FCD-49DD-B52C-B5BA68F92868}" type="datetimeFigureOut">
              <a:rPr lang="en-US" smtClean="0"/>
              <a:t>14/01/2020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37699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7FEA0D-6FCD-49DD-B52C-B5BA68F92868}" type="datetimeFigureOut">
              <a:rPr lang="en-US" smtClean="0"/>
              <a:t>14/01/2020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CA3F1-34AA-45C3-9451-5FED062EF40F}" type="slidenum">
              <a:rPr lang="en-US" smtClean="0"/>
              <a:t>‹#›</a:t>
            </a:fld>
            <a:endParaRPr lang="en-US"/>
          </a:p>
        </p:txBody>
      </p:sp>
    </p:spTree>
    <p:extLst>
      <p:ext uri="{BB962C8B-B14F-4D97-AF65-F5344CB8AC3E}">
        <p14:creationId xmlns:p14="http://schemas.microsoft.com/office/powerpoint/2010/main" val="93823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FEA0D-6FCD-49DD-B52C-B5BA68F92868}" type="datetimeFigureOut">
              <a:rPr lang="en-US" smtClean="0"/>
              <a:t>14/01/2020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CA3F1-34AA-45C3-9451-5FED062EF40F}" type="slidenum">
              <a:rPr lang="en-US" smtClean="0"/>
              <a:t>‹#›</a:t>
            </a:fld>
            <a:endParaRPr lang="en-US"/>
          </a:p>
        </p:txBody>
      </p:sp>
    </p:spTree>
    <p:extLst>
      <p:ext uri="{BB962C8B-B14F-4D97-AF65-F5344CB8AC3E}">
        <p14:creationId xmlns:p14="http://schemas.microsoft.com/office/powerpoint/2010/main" val="356175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LaoamJ3vb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hyperlink" Target="http://www.wolseyacademy.com/" TargetMode="Externa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a:hlinkClick r:id="rId2"/>
          </p:cNvPr>
          <p:cNvPicPr>
            <a:picLocks noChangeAspect="1"/>
          </p:cNvPicPr>
          <p:nvPr/>
        </p:nvPicPr>
        <p:blipFill rotWithShape="1">
          <a:blip r:embed="rId3"/>
          <a:srcRect l="36153" t="29418" r="26509" b="20797"/>
          <a:stretch/>
        </p:blipFill>
        <p:spPr>
          <a:xfrm>
            <a:off x="3716670" y="560333"/>
            <a:ext cx="4594991" cy="4689585"/>
          </a:xfrm>
          <a:prstGeom prst="rect">
            <a:avLst/>
          </a:prstGeom>
        </p:spPr>
      </p:pic>
    </p:spTree>
    <p:extLst>
      <p:ext uri="{BB962C8B-B14F-4D97-AF65-F5344CB8AC3E}">
        <p14:creationId xmlns:p14="http://schemas.microsoft.com/office/powerpoint/2010/main" val="360403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2"/>
        <p:cNvGrpSpPr/>
        <p:nvPr/>
      </p:nvGrpSpPr>
      <p:grpSpPr>
        <a:xfrm>
          <a:off x="0" y="0"/>
          <a:ext cx="0" cy="0"/>
          <a:chOff x="0" y="0"/>
          <a:chExt cx="0" cy="0"/>
        </a:xfrm>
      </p:grpSpPr>
      <p:sp>
        <p:nvSpPr>
          <p:cNvPr id="2" name="TextBox 1"/>
          <p:cNvSpPr txBox="1"/>
          <p:nvPr/>
        </p:nvSpPr>
        <p:spPr>
          <a:xfrm>
            <a:off x="1559794" y="420433"/>
            <a:ext cx="9500327" cy="830997"/>
          </a:xfrm>
          <a:prstGeom prst="rect">
            <a:avLst/>
          </a:prstGeom>
          <a:solidFill>
            <a:srgbClr val="002060"/>
          </a:solidFill>
        </p:spPr>
        <p:txBody>
          <a:bodyPr wrap="square" rtlCol="0">
            <a:spAutoFit/>
          </a:bodyPr>
          <a:lstStyle/>
          <a:p>
            <a:pPr algn="ctr"/>
            <a:r>
              <a:rPr lang="en-US" sz="4800" dirty="0">
                <a:solidFill>
                  <a:schemeClr val="bg1"/>
                </a:solidFill>
                <a:latin typeface="Nunito Sans" panose="020B0604020202020204" charset="0"/>
              </a:rPr>
              <a:t>Amritsar Massacre 1919</a:t>
            </a:r>
          </a:p>
        </p:txBody>
      </p:sp>
      <p:sp>
        <p:nvSpPr>
          <p:cNvPr id="17" name="Rounded Rectangle 16"/>
          <p:cNvSpPr/>
          <p:nvPr/>
        </p:nvSpPr>
        <p:spPr>
          <a:xfrm>
            <a:off x="277091" y="5412560"/>
            <a:ext cx="11878777" cy="1342711"/>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Consider: Amritsar was a Holy place in the Sikh religion.</a:t>
            </a:r>
            <a:endParaRPr lang="en-US" sz="2400" dirty="0">
              <a:solidFill>
                <a:schemeClr val="tx1"/>
              </a:solidFill>
            </a:endParaRPr>
          </a:p>
          <a:p>
            <a:pPr algn="ctr"/>
            <a:r>
              <a:rPr lang="en-US" sz="2400" dirty="0">
                <a:solidFill>
                  <a:schemeClr val="tx1"/>
                </a:solidFill>
              </a:rPr>
              <a:t>What is the British response? </a:t>
            </a:r>
          </a:p>
          <a:p>
            <a:pPr algn="ctr"/>
            <a:r>
              <a:rPr lang="en-US" sz="2400" dirty="0">
                <a:solidFill>
                  <a:schemeClr val="tx1"/>
                </a:solidFill>
              </a:rPr>
              <a:t>What do you think the consequences will be?</a:t>
            </a:r>
          </a:p>
        </p:txBody>
      </p:sp>
      <p:sp>
        <p:nvSpPr>
          <p:cNvPr id="3" name="TextBox 2"/>
          <p:cNvSpPr txBox="1"/>
          <p:nvPr/>
        </p:nvSpPr>
        <p:spPr>
          <a:xfrm>
            <a:off x="3616036" y="4752109"/>
            <a:ext cx="4908973" cy="369332"/>
          </a:xfrm>
          <a:prstGeom prst="rect">
            <a:avLst/>
          </a:prstGeom>
          <a:noFill/>
        </p:spPr>
        <p:txBody>
          <a:bodyPr wrap="none" rtlCol="0">
            <a:spAutoFit/>
          </a:bodyPr>
          <a:lstStyle/>
          <a:p>
            <a:r>
              <a:rPr lang="en-US" dirty="0">
                <a:hlinkClick r:id="rId3"/>
              </a:rPr>
              <a:t>https://www.youtube.com/watch?v=2LaoamJ3vbs</a:t>
            </a:r>
            <a:endParaRPr lang="en-US" dirty="0"/>
          </a:p>
        </p:txBody>
      </p:sp>
      <p:pic>
        <p:nvPicPr>
          <p:cNvPr id="4" name="Picture 3"/>
          <p:cNvPicPr>
            <a:picLocks noChangeAspect="1"/>
          </p:cNvPicPr>
          <p:nvPr/>
        </p:nvPicPr>
        <p:blipFill>
          <a:blip r:embed="rId4"/>
          <a:stretch>
            <a:fillRect/>
          </a:stretch>
        </p:blipFill>
        <p:spPr>
          <a:xfrm>
            <a:off x="2379584" y="1796674"/>
            <a:ext cx="7381875" cy="2809875"/>
          </a:xfrm>
          <a:prstGeom prst="rect">
            <a:avLst/>
          </a:prstGeom>
        </p:spPr>
      </p:pic>
    </p:spTree>
    <p:extLst>
      <p:ext uri="{BB962C8B-B14F-4D97-AF65-F5344CB8AC3E}">
        <p14:creationId xmlns:p14="http://schemas.microsoft.com/office/powerpoint/2010/main" val="47068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534809" y="169114"/>
            <a:ext cx="4991724" cy="584775"/>
          </a:xfrm>
          <a:prstGeom prst="rect">
            <a:avLst/>
          </a:prstGeom>
          <a:noFill/>
        </p:spPr>
        <p:txBody>
          <a:bodyPr wrap="square" rtlCol="0">
            <a:spAutoFit/>
          </a:bodyPr>
          <a:lstStyle/>
          <a:p>
            <a:pPr algn="ctr"/>
            <a:r>
              <a:rPr lang="en-US" sz="3200" b="1" u="sng" dirty="0"/>
              <a:t>Put yourself in their shoes….</a:t>
            </a:r>
          </a:p>
        </p:txBody>
      </p:sp>
      <p:pic>
        <p:nvPicPr>
          <p:cNvPr id="2" name="Picture 1"/>
          <p:cNvPicPr>
            <a:picLocks noChangeAspect="1"/>
          </p:cNvPicPr>
          <p:nvPr/>
        </p:nvPicPr>
        <p:blipFill rotWithShape="1">
          <a:blip r:embed="rId2"/>
          <a:srcRect b="13375"/>
          <a:stretch/>
        </p:blipFill>
        <p:spPr>
          <a:xfrm>
            <a:off x="2176962" y="1181937"/>
            <a:ext cx="7707415" cy="3505201"/>
          </a:xfrm>
          <a:prstGeom prst="rect">
            <a:avLst/>
          </a:prstGeom>
          <a:ln w="38100">
            <a:solidFill>
              <a:schemeClr val="tx1"/>
            </a:solidFill>
          </a:ln>
        </p:spPr>
      </p:pic>
      <p:sp>
        <p:nvSpPr>
          <p:cNvPr id="19" name="TextBox 18"/>
          <p:cNvSpPr txBox="1"/>
          <p:nvPr/>
        </p:nvSpPr>
        <p:spPr>
          <a:xfrm>
            <a:off x="184052" y="4878475"/>
            <a:ext cx="11693236" cy="1661993"/>
          </a:xfrm>
          <a:prstGeom prst="rect">
            <a:avLst/>
          </a:prstGeom>
          <a:noFill/>
        </p:spPr>
        <p:txBody>
          <a:bodyPr wrap="square" rtlCol="0">
            <a:spAutoFit/>
          </a:bodyPr>
          <a:lstStyle/>
          <a:p>
            <a:pPr algn="ctr"/>
            <a:r>
              <a:rPr lang="en-US" sz="2800" b="1" dirty="0"/>
              <a:t>What do you think the Indians would be feeling after the </a:t>
            </a:r>
            <a:r>
              <a:rPr lang="en-US" sz="2800" b="1" dirty="0" err="1"/>
              <a:t>Rowlatt</a:t>
            </a:r>
            <a:r>
              <a:rPr lang="en-US" sz="2800" b="1" dirty="0"/>
              <a:t> Act? </a:t>
            </a:r>
          </a:p>
          <a:p>
            <a:pPr algn="ctr"/>
            <a:r>
              <a:rPr lang="en-US" sz="2800" b="1" dirty="0"/>
              <a:t>What would be the feeling when the British soldiers arrive</a:t>
            </a:r>
            <a:r>
              <a:rPr lang="en-US" sz="2800" b="1" dirty="0" smtClean="0"/>
              <a:t>?</a:t>
            </a:r>
          </a:p>
          <a:p>
            <a:pPr algn="ctr"/>
            <a:endParaRPr lang="en-US" sz="2800" b="1" dirty="0" smtClean="0"/>
          </a:p>
          <a:p>
            <a:pPr algn="ctr"/>
            <a:r>
              <a:rPr lang="en-US" b="1" dirty="0" smtClean="0"/>
              <a:t>Consider: Amritsar was a Sikh Holy site &amp; the area has been known as the most ‘</a:t>
            </a:r>
            <a:r>
              <a:rPr lang="en-US" b="1" dirty="0" err="1" smtClean="0"/>
              <a:t>loayl</a:t>
            </a:r>
            <a:r>
              <a:rPr lang="en-US" b="1" dirty="0" smtClean="0"/>
              <a:t>’ and ‘pro-British’ part of India.</a:t>
            </a:r>
            <a:endParaRPr lang="en-US" b="1" dirty="0"/>
          </a:p>
        </p:txBody>
      </p:sp>
      <p:sp>
        <p:nvSpPr>
          <p:cNvPr id="3" name="Rectangle 2"/>
          <p:cNvSpPr/>
          <p:nvPr/>
        </p:nvSpPr>
        <p:spPr>
          <a:xfrm>
            <a:off x="184052" y="169114"/>
            <a:ext cx="2463898" cy="8214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Critical Thinking</a:t>
            </a:r>
          </a:p>
        </p:txBody>
      </p:sp>
      <p:pic>
        <p:nvPicPr>
          <p:cNvPr id="4" name="Picture 3"/>
          <p:cNvPicPr>
            <a:picLocks noChangeAspect="1"/>
          </p:cNvPicPr>
          <p:nvPr/>
        </p:nvPicPr>
        <p:blipFill rotWithShape="1">
          <a:blip r:embed="rId3"/>
          <a:srcRect l="25297" t="21685" r="43961" b="15814"/>
          <a:stretch/>
        </p:blipFill>
        <p:spPr>
          <a:xfrm rot="803310">
            <a:off x="10087480" y="340567"/>
            <a:ext cx="1710362" cy="1955016"/>
          </a:xfrm>
          <a:prstGeom prst="rect">
            <a:avLst/>
          </a:prstGeom>
        </p:spPr>
      </p:pic>
    </p:spTree>
    <p:extLst>
      <p:ext uri="{BB962C8B-B14F-4D97-AF65-F5344CB8AC3E}">
        <p14:creationId xmlns:p14="http://schemas.microsoft.com/office/powerpoint/2010/main" val="380195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ikac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4751">
            <a:off x="8696536" y="1499312"/>
            <a:ext cx="3101207" cy="27612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862" y="1192939"/>
            <a:ext cx="8705516" cy="639149"/>
          </a:xfrm>
        </p:spPr>
        <p:txBody>
          <a:bodyPr>
            <a:normAutofit fontScale="90000"/>
          </a:bodyPr>
          <a:lstStyle/>
          <a:p>
            <a:r>
              <a:rPr lang="en-US" b="1" u="sng" dirty="0">
                <a:solidFill>
                  <a:schemeClr val="tx1"/>
                </a:solidFill>
              </a:rPr>
              <a:t>TRY TO WRITE </a:t>
            </a:r>
            <a:r>
              <a:rPr lang="en-US" b="1" u="sng" dirty="0"/>
              <a:t>A</a:t>
            </a:r>
            <a:r>
              <a:rPr lang="en-US" b="1" u="sng" dirty="0">
                <a:solidFill>
                  <a:schemeClr val="tx1"/>
                </a:solidFill>
              </a:rPr>
              <a:t> ‘PEEKA PARAGRAPH’</a:t>
            </a:r>
          </a:p>
        </p:txBody>
      </p:sp>
      <p:sp>
        <p:nvSpPr>
          <p:cNvPr id="3" name="Content Placeholder 2"/>
          <p:cNvSpPr>
            <a:spLocks noGrp="1"/>
          </p:cNvSpPr>
          <p:nvPr>
            <p:ph idx="1"/>
          </p:nvPr>
        </p:nvSpPr>
        <p:spPr>
          <a:xfrm>
            <a:off x="65987" y="1802676"/>
            <a:ext cx="11165264" cy="4765752"/>
          </a:xfrm>
        </p:spPr>
        <p:txBody>
          <a:bodyPr>
            <a:noAutofit/>
          </a:bodyPr>
          <a:lstStyle/>
          <a:p>
            <a:pPr marL="514338" indent="-514338">
              <a:buFont typeface="+mj-lt"/>
              <a:buAutoNum type="arabicPeriod"/>
            </a:pPr>
            <a:r>
              <a:rPr lang="en-US" sz="2133" b="1" dirty="0"/>
              <a:t>POINT: (Identify a cause…)</a:t>
            </a:r>
          </a:p>
          <a:p>
            <a:pPr marL="514338" indent="-514338">
              <a:buFont typeface="+mj-lt"/>
              <a:buAutoNum type="arabicPeriod"/>
            </a:pPr>
            <a:endParaRPr lang="en-US" sz="2133" b="1" dirty="0"/>
          </a:p>
          <a:p>
            <a:pPr marL="514338" indent="-514338">
              <a:buFont typeface="+mj-lt"/>
              <a:buAutoNum type="arabicPeriod"/>
            </a:pPr>
            <a:r>
              <a:rPr lang="en-US" sz="2133" b="1" dirty="0"/>
              <a:t>EXAMPLE (Describe what that cause was in more detail):</a:t>
            </a:r>
          </a:p>
          <a:p>
            <a:pPr marL="514338" indent="-514338">
              <a:buFont typeface="+mj-lt"/>
              <a:buAutoNum type="arabicPeriod"/>
            </a:pPr>
            <a:endParaRPr lang="en-US" sz="2133" b="1" dirty="0"/>
          </a:p>
          <a:p>
            <a:pPr marL="514338" indent="-514338">
              <a:buFont typeface="+mj-lt"/>
              <a:buAutoNum type="arabicPeriod"/>
            </a:pPr>
            <a:r>
              <a:rPr lang="en-US" sz="2133" b="1" dirty="0"/>
              <a:t>EXPLAIN: (Explain why this made Indians want independence)</a:t>
            </a:r>
          </a:p>
          <a:p>
            <a:pPr marL="514338" indent="-514338">
              <a:buFont typeface="+mj-lt"/>
              <a:buAutoNum type="arabicPeriod"/>
            </a:pPr>
            <a:endParaRPr lang="en-US" sz="2133" b="1" dirty="0"/>
          </a:p>
          <a:p>
            <a:pPr marL="514338" indent="-514338">
              <a:buFont typeface="+mj-lt"/>
              <a:buAutoNum type="arabicPeriod"/>
            </a:pPr>
            <a:r>
              <a:rPr lang="en-US" sz="2133" b="1" dirty="0"/>
              <a:t>KNOWLEDGE (Use your own knowledge to link to another reason the Indian people wanted independence)</a:t>
            </a:r>
          </a:p>
          <a:p>
            <a:pPr marL="514338" indent="-514338">
              <a:buFont typeface="+mj-lt"/>
              <a:buAutoNum type="arabicPeriod"/>
            </a:pPr>
            <a:endParaRPr lang="en-US" sz="2133" b="1" dirty="0"/>
          </a:p>
          <a:p>
            <a:pPr marL="514338" indent="-514338">
              <a:buFont typeface="+mj-lt"/>
              <a:buAutoNum type="arabicPeriod"/>
            </a:pPr>
            <a:r>
              <a:rPr lang="en-US" sz="2133" b="1" dirty="0"/>
              <a:t>ANSWER (give a direct answer to the question asked)</a:t>
            </a:r>
          </a:p>
        </p:txBody>
      </p:sp>
      <p:sp>
        <p:nvSpPr>
          <p:cNvPr id="5" name="Rectangle 4">
            <a:extLst>
              <a:ext uri="{FF2B5EF4-FFF2-40B4-BE49-F238E27FC236}">
                <a16:creationId xmlns:a16="http://schemas.microsoft.com/office/drawing/2014/main" id="{8DE0A3F0-DB53-4F50-9FA8-6C186F9F0CD9}"/>
              </a:ext>
            </a:extLst>
          </p:cNvPr>
          <p:cNvSpPr/>
          <p:nvPr/>
        </p:nvSpPr>
        <p:spPr>
          <a:xfrm>
            <a:off x="0" y="-65251"/>
            <a:ext cx="12192000" cy="1200329"/>
          </a:xfrm>
          <a:prstGeom prst="rect">
            <a:avLst/>
          </a:prstGeom>
          <a:solidFill>
            <a:srgbClr val="FFFF00"/>
          </a:solidFill>
        </p:spPr>
        <p:txBody>
          <a:bodyPr wrap="square">
            <a:spAutoFit/>
          </a:bodyPr>
          <a:lstStyle/>
          <a:p>
            <a:pPr algn="ctr">
              <a:defRPr/>
            </a:pPr>
            <a:r>
              <a:rPr lang="en-GB" sz="2400" u="sng" dirty="0"/>
              <a:t>Question: </a:t>
            </a:r>
          </a:p>
          <a:p>
            <a:pPr algn="ctr">
              <a:defRPr/>
            </a:pPr>
            <a:r>
              <a:rPr lang="en-GB" sz="2400" b="1" u="sng" dirty="0"/>
              <a:t>Why did the Indians want independence? </a:t>
            </a:r>
          </a:p>
          <a:p>
            <a:pPr algn="ctr">
              <a:defRPr/>
            </a:pPr>
            <a:r>
              <a:rPr lang="en-GB" sz="2400" u="sng" dirty="0"/>
              <a:t>(6 mark Cambridge GCSE Questions)</a:t>
            </a:r>
          </a:p>
        </p:txBody>
      </p:sp>
      <p:sp>
        <p:nvSpPr>
          <p:cNvPr id="6" name="Rounded Rectangle 5"/>
          <p:cNvSpPr/>
          <p:nvPr/>
        </p:nvSpPr>
        <p:spPr>
          <a:xfrm>
            <a:off x="8063346" y="5167745"/>
            <a:ext cx="3920730" cy="1454971"/>
          </a:xfrm>
          <a:prstGeom prst="roundRect">
            <a:avLst/>
          </a:prstGeom>
          <a:solidFill>
            <a:srgbClr val="0BE93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See the next two slides for a breakdown of how PEEKA paragraphs can help you.</a:t>
            </a:r>
          </a:p>
        </p:txBody>
      </p:sp>
    </p:spTree>
    <p:extLst>
      <p:ext uri="{BB962C8B-B14F-4D97-AF65-F5344CB8AC3E}">
        <p14:creationId xmlns:p14="http://schemas.microsoft.com/office/powerpoint/2010/main" val="385543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4C1B01A-1F38-4E33-9E67-9D3A634242F9}"/>
              </a:ext>
            </a:extLst>
          </p:cNvPr>
          <p:cNvSpPr/>
          <p:nvPr/>
        </p:nvSpPr>
        <p:spPr>
          <a:xfrm>
            <a:off x="226245" y="1062038"/>
            <a:ext cx="11642103" cy="4552951"/>
          </a:xfrm>
          <a:prstGeom prst="roundRect">
            <a:avLst/>
          </a:prstGeom>
          <a:solidFill>
            <a:srgbClr val="06060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67" dirty="0">
                <a:solidFill>
                  <a:schemeClr val="bg1"/>
                </a:solidFill>
              </a:rPr>
              <a:t>Question: </a:t>
            </a:r>
            <a:r>
              <a:rPr lang="en-GB" sz="2667" u="sng" dirty="0"/>
              <a:t>Why did Indians want independence?</a:t>
            </a:r>
          </a:p>
          <a:p>
            <a:pPr algn="ctr">
              <a:defRPr/>
            </a:pPr>
            <a:endParaRPr lang="en-GB" sz="2667" u="sng" dirty="0"/>
          </a:p>
          <a:p>
            <a:pPr eaLnBrk="1" hangingPunct="1">
              <a:defRPr/>
            </a:pPr>
            <a:r>
              <a:rPr lang="en-GB" sz="2400" dirty="0">
                <a:solidFill>
                  <a:schemeClr val="bg1"/>
                </a:solidFill>
              </a:rPr>
              <a:t>Indians wanted independence because they were growing increasingly frustrated with British rule. For example, in 1885 a group of educated Indians created the Indian National Congress which met often and discussed ways of increasing Indian power. By meeting, they could share ideas and support began to spread across India. In addition many Indians felt betrayed after the First World War when they received no reward for their efforts in helping fight the war. Therefore these two reasons combined to make independence a popular idea in India.</a:t>
            </a:r>
          </a:p>
        </p:txBody>
      </p:sp>
      <p:sp>
        <p:nvSpPr>
          <p:cNvPr id="10" name="Rounded Rectangular Callout 9">
            <a:extLst>
              <a:ext uri="{FF2B5EF4-FFF2-40B4-BE49-F238E27FC236}">
                <a16:creationId xmlns:a16="http://schemas.microsoft.com/office/drawing/2014/main" id="{78B72CA2-0013-48AC-A1A1-1E50A2FB1453}"/>
              </a:ext>
            </a:extLst>
          </p:cNvPr>
          <p:cNvSpPr/>
          <p:nvPr/>
        </p:nvSpPr>
        <p:spPr>
          <a:xfrm>
            <a:off x="3071813" y="234952"/>
            <a:ext cx="7416800" cy="746125"/>
          </a:xfrm>
          <a:prstGeom prst="wedgeRoundRectCallout">
            <a:avLst>
              <a:gd name="adj1" fmla="val -52779"/>
              <a:gd name="adj2" fmla="val -13667"/>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sp>
        <p:nvSpPr>
          <p:cNvPr id="24580" name="Title 1">
            <a:extLst>
              <a:ext uri="{FF2B5EF4-FFF2-40B4-BE49-F238E27FC236}">
                <a16:creationId xmlns:a16="http://schemas.microsoft.com/office/drawing/2014/main" id="{09A79D62-F213-4596-B8B8-9E5B91828B95}"/>
              </a:ext>
            </a:extLst>
          </p:cNvPr>
          <p:cNvSpPr>
            <a:spLocks noGrp="1"/>
          </p:cNvSpPr>
          <p:nvPr>
            <p:ph type="title"/>
          </p:nvPr>
        </p:nvSpPr>
        <p:spPr>
          <a:xfrm>
            <a:off x="3303590" y="155575"/>
            <a:ext cx="7185025" cy="825500"/>
          </a:xfrm>
        </p:spPr>
        <p:txBody>
          <a:bodyPr/>
          <a:lstStyle/>
          <a:p>
            <a:pPr eaLnBrk="1" hangingPunct="1"/>
            <a:r>
              <a:rPr lang="en-GB" altLang="en-US"/>
              <a:t>Teacher modelled paragraph!</a:t>
            </a:r>
          </a:p>
        </p:txBody>
      </p:sp>
      <p:sp>
        <p:nvSpPr>
          <p:cNvPr id="14" name="Cloud Callout 13">
            <a:extLst>
              <a:ext uri="{FF2B5EF4-FFF2-40B4-BE49-F238E27FC236}">
                <a16:creationId xmlns:a16="http://schemas.microsoft.com/office/drawing/2014/main" id="{F1303904-26A0-4ED6-95A4-9E2B6F7AB178}"/>
              </a:ext>
            </a:extLst>
          </p:cNvPr>
          <p:cNvSpPr/>
          <p:nvPr/>
        </p:nvSpPr>
        <p:spPr>
          <a:xfrm>
            <a:off x="9418835" y="5360405"/>
            <a:ext cx="2449512" cy="1800225"/>
          </a:xfrm>
          <a:prstGeom prst="cloudCallout">
            <a:avLst>
              <a:gd name="adj1" fmla="val -54092"/>
              <a:gd name="adj2" fmla="val -452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Volunteers to read?</a:t>
            </a:r>
          </a:p>
        </p:txBody>
      </p:sp>
      <p:pic>
        <p:nvPicPr>
          <p:cNvPr id="7" name="Picture 2" descr="Image result for pikachu">
            <a:extLst>
              <a:ext uri="{FF2B5EF4-FFF2-40B4-BE49-F238E27FC236}">
                <a16:creationId xmlns:a16="http://schemas.microsoft.com/office/drawing/2014/main" id="{DC237AB6-BCFF-4ED4-A1AB-32D3D8C01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4751">
            <a:off x="1511156" y="31564"/>
            <a:ext cx="1294845" cy="115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0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4C1B01A-1F38-4E33-9E67-9D3A634242F9}"/>
              </a:ext>
            </a:extLst>
          </p:cNvPr>
          <p:cNvSpPr/>
          <p:nvPr/>
        </p:nvSpPr>
        <p:spPr>
          <a:xfrm>
            <a:off x="226245" y="1062038"/>
            <a:ext cx="11642103" cy="4552951"/>
          </a:xfrm>
          <a:prstGeom prst="roundRect">
            <a:avLst/>
          </a:prstGeom>
          <a:solidFill>
            <a:srgbClr val="06060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schemeClr val="bg1"/>
                </a:solidFill>
              </a:rPr>
              <a:t>Question: </a:t>
            </a:r>
            <a:r>
              <a:rPr lang="en-GB" sz="3600" u="sng" dirty="0"/>
              <a:t>Why did Indians want independence?</a:t>
            </a:r>
          </a:p>
          <a:p>
            <a:pPr algn="ctr">
              <a:defRPr/>
            </a:pPr>
            <a:endParaRPr lang="en-GB" sz="2400" u="sng" dirty="0"/>
          </a:p>
          <a:p>
            <a:pPr>
              <a:defRPr/>
            </a:pPr>
            <a:r>
              <a:rPr lang="en-GB" sz="2400" dirty="0">
                <a:solidFill>
                  <a:srgbClr val="FF0000"/>
                </a:solidFill>
              </a:rPr>
              <a:t>Indians wanted independence because they were growing increasingly frustrated with British rule.</a:t>
            </a:r>
            <a:r>
              <a:rPr lang="en-GB" sz="2400" dirty="0">
                <a:solidFill>
                  <a:schemeClr val="bg1"/>
                </a:solidFill>
              </a:rPr>
              <a:t> </a:t>
            </a:r>
            <a:r>
              <a:rPr lang="en-GB" sz="2400" dirty="0">
                <a:solidFill>
                  <a:schemeClr val="accent2"/>
                </a:solidFill>
              </a:rPr>
              <a:t>For example, in 1885 a group of educated Indians created the Indian National Congress which met often and discussed ways of increasing Indian power. </a:t>
            </a:r>
            <a:r>
              <a:rPr lang="en-GB" sz="2400" dirty="0">
                <a:solidFill>
                  <a:srgbClr val="00B050"/>
                </a:solidFill>
              </a:rPr>
              <a:t>By meeting, they could share ideas and support began to spread across India. </a:t>
            </a:r>
            <a:r>
              <a:rPr lang="en-GB" sz="2400" dirty="0">
                <a:solidFill>
                  <a:schemeClr val="bg1"/>
                </a:solidFill>
              </a:rPr>
              <a:t>In addition many Indians felt betrayed after the First World War when they received no reward for their efforts in helping fight the war. </a:t>
            </a:r>
            <a:r>
              <a:rPr lang="en-GB" sz="2400" dirty="0">
                <a:solidFill>
                  <a:srgbClr val="FFFF00"/>
                </a:solidFill>
              </a:rPr>
              <a:t>Therefore these two reasons combined to make independence a popular idea in India.</a:t>
            </a:r>
          </a:p>
          <a:p>
            <a:pPr eaLnBrk="1" hangingPunct="1">
              <a:defRPr/>
            </a:pPr>
            <a:endParaRPr lang="en-GB" sz="2400" dirty="0">
              <a:solidFill>
                <a:schemeClr val="bg1"/>
              </a:solidFill>
            </a:endParaRPr>
          </a:p>
        </p:txBody>
      </p:sp>
      <p:sp>
        <p:nvSpPr>
          <p:cNvPr id="10" name="Rounded Rectangular Callout 9">
            <a:extLst>
              <a:ext uri="{FF2B5EF4-FFF2-40B4-BE49-F238E27FC236}">
                <a16:creationId xmlns:a16="http://schemas.microsoft.com/office/drawing/2014/main" id="{78B72CA2-0013-48AC-A1A1-1E50A2FB1453}"/>
              </a:ext>
            </a:extLst>
          </p:cNvPr>
          <p:cNvSpPr/>
          <p:nvPr/>
        </p:nvSpPr>
        <p:spPr>
          <a:xfrm>
            <a:off x="3071813" y="234952"/>
            <a:ext cx="7416800" cy="746125"/>
          </a:xfrm>
          <a:prstGeom prst="wedgeRoundRectCallout">
            <a:avLst>
              <a:gd name="adj1" fmla="val -52779"/>
              <a:gd name="adj2" fmla="val -13667"/>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sp>
        <p:nvSpPr>
          <p:cNvPr id="24580" name="Title 1">
            <a:extLst>
              <a:ext uri="{FF2B5EF4-FFF2-40B4-BE49-F238E27FC236}">
                <a16:creationId xmlns:a16="http://schemas.microsoft.com/office/drawing/2014/main" id="{09A79D62-F213-4596-B8B8-9E5B91828B95}"/>
              </a:ext>
            </a:extLst>
          </p:cNvPr>
          <p:cNvSpPr>
            <a:spLocks noGrp="1"/>
          </p:cNvSpPr>
          <p:nvPr>
            <p:ph type="title"/>
          </p:nvPr>
        </p:nvSpPr>
        <p:spPr>
          <a:xfrm>
            <a:off x="3303590" y="155575"/>
            <a:ext cx="7185025" cy="825500"/>
          </a:xfrm>
        </p:spPr>
        <p:txBody>
          <a:bodyPr/>
          <a:lstStyle/>
          <a:p>
            <a:pPr eaLnBrk="1" hangingPunct="1"/>
            <a:r>
              <a:rPr lang="en-GB" altLang="en-US"/>
              <a:t>Teacher modelled paragraph!</a:t>
            </a:r>
          </a:p>
        </p:txBody>
      </p:sp>
      <p:pic>
        <p:nvPicPr>
          <p:cNvPr id="7" name="Picture 2" descr="Image result for pikachu">
            <a:extLst>
              <a:ext uri="{FF2B5EF4-FFF2-40B4-BE49-F238E27FC236}">
                <a16:creationId xmlns:a16="http://schemas.microsoft.com/office/drawing/2014/main" id="{DC237AB6-BCFF-4ED4-A1AB-32D3D8C01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4751">
            <a:off x="1511156" y="31564"/>
            <a:ext cx="1294845" cy="115289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1">
            <a:extLst>
              <a:ext uri="{FF2B5EF4-FFF2-40B4-BE49-F238E27FC236}">
                <a16:creationId xmlns:a16="http://schemas.microsoft.com/office/drawing/2014/main" id="{3761616E-504B-472C-96FC-2F659A760EC5}"/>
              </a:ext>
            </a:extLst>
          </p:cNvPr>
          <p:cNvSpPr/>
          <p:nvPr/>
        </p:nvSpPr>
        <p:spPr>
          <a:xfrm>
            <a:off x="1304466" y="5800723"/>
            <a:ext cx="1861191" cy="71913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Point</a:t>
            </a:r>
          </a:p>
        </p:txBody>
      </p:sp>
      <p:sp>
        <p:nvSpPr>
          <p:cNvPr id="9" name="Rounded Rectangle 7">
            <a:extLst>
              <a:ext uri="{FF2B5EF4-FFF2-40B4-BE49-F238E27FC236}">
                <a16:creationId xmlns:a16="http://schemas.microsoft.com/office/drawing/2014/main" id="{4CD2AE5E-21E4-487F-9562-668A5845D83C}"/>
              </a:ext>
            </a:extLst>
          </p:cNvPr>
          <p:cNvSpPr/>
          <p:nvPr/>
        </p:nvSpPr>
        <p:spPr>
          <a:xfrm>
            <a:off x="3221093" y="5797550"/>
            <a:ext cx="1862435" cy="72072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Evidence</a:t>
            </a:r>
          </a:p>
        </p:txBody>
      </p:sp>
      <p:sp>
        <p:nvSpPr>
          <p:cNvPr id="12" name="Rounded Rectangle 8">
            <a:extLst>
              <a:ext uri="{FF2B5EF4-FFF2-40B4-BE49-F238E27FC236}">
                <a16:creationId xmlns:a16="http://schemas.microsoft.com/office/drawing/2014/main" id="{B192FED1-CBA7-4BBA-8E74-A7884A93156C}"/>
              </a:ext>
            </a:extLst>
          </p:cNvPr>
          <p:cNvSpPr/>
          <p:nvPr/>
        </p:nvSpPr>
        <p:spPr>
          <a:xfrm>
            <a:off x="5164783" y="5795963"/>
            <a:ext cx="1862435" cy="7207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Explain</a:t>
            </a:r>
          </a:p>
        </p:txBody>
      </p:sp>
      <p:sp>
        <p:nvSpPr>
          <p:cNvPr id="13" name="Rounded Rectangle 1">
            <a:extLst>
              <a:ext uri="{FF2B5EF4-FFF2-40B4-BE49-F238E27FC236}">
                <a16:creationId xmlns:a16="http://schemas.microsoft.com/office/drawing/2014/main" id="{30C13FF4-7AF1-43E1-8F0C-884711838635}"/>
              </a:ext>
            </a:extLst>
          </p:cNvPr>
          <p:cNvSpPr/>
          <p:nvPr/>
        </p:nvSpPr>
        <p:spPr>
          <a:xfrm>
            <a:off x="7108473" y="5773913"/>
            <a:ext cx="1861191" cy="719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Knowledge (COMPARE)</a:t>
            </a:r>
          </a:p>
        </p:txBody>
      </p:sp>
      <p:sp>
        <p:nvSpPr>
          <p:cNvPr id="15" name="Rounded Rectangle 1">
            <a:extLst>
              <a:ext uri="{FF2B5EF4-FFF2-40B4-BE49-F238E27FC236}">
                <a16:creationId xmlns:a16="http://schemas.microsoft.com/office/drawing/2014/main" id="{0F3B93E0-32A6-410A-A7E8-F370189400E3}"/>
              </a:ext>
            </a:extLst>
          </p:cNvPr>
          <p:cNvSpPr/>
          <p:nvPr/>
        </p:nvSpPr>
        <p:spPr>
          <a:xfrm>
            <a:off x="9050918" y="5795961"/>
            <a:ext cx="1861191" cy="719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Answer</a:t>
            </a:r>
          </a:p>
        </p:txBody>
      </p:sp>
    </p:spTree>
    <p:extLst>
      <p:ext uri="{BB962C8B-B14F-4D97-AF65-F5344CB8AC3E}">
        <p14:creationId xmlns:p14="http://schemas.microsoft.com/office/powerpoint/2010/main" val="25733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51" y="1262349"/>
            <a:ext cx="7013685" cy="4765752"/>
          </a:xfrm>
        </p:spPr>
        <p:txBody>
          <a:bodyPr>
            <a:noAutofit/>
          </a:bodyPr>
          <a:lstStyle/>
          <a:p>
            <a:pPr marL="514338" indent="-514338">
              <a:buFont typeface="+mj-lt"/>
              <a:buAutoNum type="arabicPeriod"/>
            </a:pPr>
            <a:r>
              <a:rPr lang="en-US" sz="2133" b="1" dirty="0"/>
              <a:t>POINT: (One reason Indians wanted independence was…)</a:t>
            </a:r>
          </a:p>
          <a:p>
            <a:pPr marL="514338" indent="-514338">
              <a:buFont typeface="+mj-lt"/>
              <a:buAutoNum type="arabicPeriod"/>
            </a:pPr>
            <a:endParaRPr lang="en-US" sz="2133" b="1" dirty="0"/>
          </a:p>
          <a:p>
            <a:pPr marL="514338" indent="-514338">
              <a:buFont typeface="+mj-lt"/>
              <a:buAutoNum type="arabicPeriod"/>
            </a:pPr>
            <a:r>
              <a:rPr lang="en-US" sz="2133" b="1" dirty="0"/>
              <a:t>EXAMPLE (For example….)</a:t>
            </a:r>
          </a:p>
          <a:p>
            <a:pPr marL="514338" indent="-514338">
              <a:buFont typeface="+mj-lt"/>
              <a:buAutoNum type="arabicPeriod"/>
            </a:pPr>
            <a:endParaRPr lang="en-US" sz="2133" b="1" dirty="0"/>
          </a:p>
          <a:p>
            <a:pPr marL="514338" indent="-514338">
              <a:buFont typeface="+mj-lt"/>
              <a:buAutoNum type="arabicPeriod"/>
            </a:pPr>
            <a:r>
              <a:rPr lang="en-US" sz="2133" b="1" dirty="0"/>
              <a:t>EXPLAIN: (This made the Indians feel…)</a:t>
            </a:r>
          </a:p>
          <a:p>
            <a:pPr marL="514338" indent="-514338">
              <a:buFont typeface="+mj-lt"/>
              <a:buAutoNum type="arabicPeriod"/>
            </a:pPr>
            <a:endParaRPr lang="en-US" sz="2133" b="1" dirty="0"/>
          </a:p>
          <a:p>
            <a:pPr marL="514338" indent="-514338">
              <a:buFont typeface="+mj-lt"/>
              <a:buAutoNum type="arabicPeriod"/>
            </a:pPr>
            <a:r>
              <a:rPr lang="en-US" sz="2133" b="1" dirty="0"/>
              <a:t>KNOWLEDGE (Another reason the Indians wanted independence was…)</a:t>
            </a:r>
          </a:p>
          <a:p>
            <a:pPr marL="514338" indent="-514338">
              <a:buFont typeface="+mj-lt"/>
              <a:buAutoNum type="arabicPeriod"/>
            </a:pPr>
            <a:endParaRPr lang="en-US" sz="2133" b="1" dirty="0"/>
          </a:p>
          <a:p>
            <a:pPr marL="514338" indent="-514338">
              <a:buFont typeface="+mj-lt"/>
              <a:buAutoNum type="arabicPeriod"/>
            </a:pPr>
            <a:r>
              <a:rPr lang="en-US" sz="2133" b="1" dirty="0"/>
              <a:t>ANSWER (Therefore this made them want independence because…)</a:t>
            </a:r>
          </a:p>
        </p:txBody>
      </p:sp>
      <p:sp>
        <p:nvSpPr>
          <p:cNvPr id="5" name="Rectangle 4">
            <a:extLst>
              <a:ext uri="{FF2B5EF4-FFF2-40B4-BE49-F238E27FC236}">
                <a16:creationId xmlns:a16="http://schemas.microsoft.com/office/drawing/2014/main" id="{8DE0A3F0-DB53-4F50-9FA8-6C186F9F0CD9}"/>
              </a:ext>
            </a:extLst>
          </p:cNvPr>
          <p:cNvSpPr/>
          <p:nvPr/>
        </p:nvSpPr>
        <p:spPr>
          <a:xfrm>
            <a:off x="0" y="-65251"/>
            <a:ext cx="12192000" cy="1200329"/>
          </a:xfrm>
          <a:prstGeom prst="rect">
            <a:avLst/>
          </a:prstGeom>
          <a:solidFill>
            <a:srgbClr val="FFFF00"/>
          </a:solidFill>
        </p:spPr>
        <p:txBody>
          <a:bodyPr wrap="square">
            <a:spAutoFit/>
          </a:bodyPr>
          <a:lstStyle/>
          <a:p>
            <a:pPr algn="ctr">
              <a:defRPr/>
            </a:pPr>
            <a:r>
              <a:rPr lang="en-GB" sz="2400" u="sng" dirty="0"/>
              <a:t>Question: </a:t>
            </a:r>
          </a:p>
          <a:p>
            <a:pPr algn="ctr">
              <a:defRPr/>
            </a:pPr>
            <a:r>
              <a:rPr lang="en-GB" sz="2400" b="1" u="sng" dirty="0"/>
              <a:t>Why did the Indians want independence? </a:t>
            </a:r>
          </a:p>
          <a:p>
            <a:pPr algn="ctr">
              <a:defRPr/>
            </a:pPr>
            <a:r>
              <a:rPr lang="en-GB" sz="2400" u="sng" dirty="0"/>
              <a:t>(6 mark Cambridge GCSE Questions)</a:t>
            </a:r>
          </a:p>
        </p:txBody>
      </p:sp>
      <p:pic>
        <p:nvPicPr>
          <p:cNvPr id="4" name="Picture 2" descr="Image result for pikac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71" y="-65251"/>
            <a:ext cx="1948529" cy="173492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268461" y="1872868"/>
            <a:ext cx="1937885" cy="4321488"/>
          </a:xfrm>
          <a:prstGeom prst="roundRect">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Try to use…</a:t>
            </a:r>
          </a:p>
          <a:p>
            <a:pPr algn="ctr"/>
            <a:endParaRPr lang="en-US" sz="2000" b="1" dirty="0">
              <a:solidFill>
                <a:schemeClr val="tx1"/>
              </a:solidFill>
            </a:endParaRPr>
          </a:p>
          <a:p>
            <a:pPr algn="ctr"/>
            <a:r>
              <a:rPr lang="en-US" sz="2000" b="1" dirty="0">
                <a:solidFill>
                  <a:schemeClr val="tx1"/>
                </a:solidFill>
              </a:rPr>
              <a:t>Freedom</a:t>
            </a:r>
          </a:p>
          <a:p>
            <a:pPr algn="ctr"/>
            <a:endParaRPr lang="en-US" sz="2000" b="1" dirty="0">
              <a:solidFill>
                <a:schemeClr val="tx1"/>
              </a:solidFill>
            </a:endParaRPr>
          </a:p>
          <a:p>
            <a:pPr algn="ctr"/>
            <a:r>
              <a:rPr lang="en-US" sz="2000" b="1" dirty="0">
                <a:solidFill>
                  <a:schemeClr val="tx1"/>
                </a:solidFill>
              </a:rPr>
              <a:t>Power</a:t>
            </a:r>
          </a:p>
          <a:p>
            <a:pPr algn="ctr"/>
            <a:endParaRPr lang="en-US" sz="2000" b="1" dirty="0">
              <a:solidFill>
                <a:schemeClr val="tx1"/>
              </a:solidFill>
            </a:endParaRPr>
          </a:p>
          <a:p>
            <a:pPr algn="ctr"/>
            <a:r>
              <a:rPr lang="en-US" sz="2000" b="1" dirty="0">
                <a:solidFill>
                  <a:schemeClr val="tx1"/>
                </a:solidFill>
              </a:rPr>
              <a:t>Control</a:t>
            </a:r>
          </a:p>
          <a:p>
            <a:pPr algn="ctr"/>
            <a:endParaRPr lang="en-US" sz="2000" b="1" dirty="0">
              <a:solidFill>
                <a:schemeClr val="tx1"/>
              </a:solidFill>
            </a:endParaRPr>
          </a:p>
          <a:p>
            <a:pPr algn="ctr"/>
            <a:r>
              <a:rPr lang="en-US" sz="2000" b="1" dirty="0">
                <a:solidFill>
                  <a:schemeClr val="tx1"/>
                </a:solidFill>
              </a:rPr>
              <a:t>Frustration</a:t>
            </a:r>
          </a:p>
          <a:p>
            <a:pPr algn="ctr"/>
            <a:endParaRPr lang="en-US" sz="2000" b="1" dirty="0">
              <a:solidFill>
                <a:schemeClr val="tx1"/>
              </a:solidFill>
            </a:endParaRPr>
          </a:p>
          <a:p>
            <a:pPr algn="ctr"/>
            <a:endParaRPr lang="en-US" sz="2000" b="1" dirty="0">
              <a:solidFill>
                <a:schemeClr val="tx1"/>
              </a:solidFill>
            </a:endParaRPr>
          </a:p>
        </p:txBody>
      </p:sp>
      <p:sp>
        <p:nvSpPr>
          <p:cNvPr id="8" name="Rounded Rectangle 7"/>
          <p:cNvSpPr/>
          <p:nvPr/>
        </p:nvSpPr>
        <p:spPr>
          <a:xfrm>
            <a:off x="9783061" y="1872868"/>
            <a:ext cx="1937885" cy="4321488"/>
          </a:xfrm>
          <a:prstGeom prst="round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Try not to use…</a:t>
            </a:r>
          </a:p>
          <a:p>
            <a:pPr algn="ctr"/>
            <a:endParaRPr lang="en-US" sz="2000" b="1" dirty="0">
              <a:solidFill>
                <a:schemeClr val="tx1"/>
              </a:solidFill>
            </a:endParaRPr>
          </a:p>
          <a:p>
            <a:pPr algn="ctr"/>
            <a:r>
              <a:rPr lang="en-US" sz="2000" b="1" dirty="0">
                <a:solidFill>
                  <a:schemeClr val="tx1"/>
                </a:solidFill>
              </a:rPr>
              <a:t>Angry</a:t>
            </a:r>
          </a:p>
          <a:p>
            <a:pPr algn="ctr"/>
            <a:endParaRPr lang="en-US" sz="2000" b="1" dirty="0">
              <a:solidFill>
                <a:schemeClr val="tx1"/>
              </a:solidFill>
            </a:endParaRPr>
          </a:p>
          <a:p>
            <a:pPr algn="ctr"/>
            <a:r>
              <a:rPr lang="en-US" sz="2000" b="1" dirty="0">
                <a:solidFill>
                  <a:schemeClr val="tx1"/>
                </a:solidFill>
              </a:rPr>
              <a:t>Mad</a:t>
            </a:r>
          </a:p>
          <a:p>
            <a:pPr algn="ctr"/>
            <a:endParaRPr lang="en-US" sz="2000" b="1" dirty="0">
              <a:solidFill>
                <a:schemeClr val="tx1"/>
              </a:solidFill>
            </a:endParaRPr>
          </a:p>
          <a:p>
            <a:pPr algn="ctr"/>
            <a:r>
              <a:rPr lang="en-US" sz="2000" b="1" dirty="0">
                <a:solidFill>
                  <a:schemeClr val="tx1"/>
                </a:solidFill>
              </a:rPr>
              <a:t>Bully</a:t>
            </a:r>
          </a:p>
          <a:p>
            <a:pPr algn="ctr"/>
            <a:endParaRPr lang="en-US" sz="2000" b="1" dirty="0">
              <a:solidFill>
                <a:schemeClr val="tx1"/>
              </a:solidFill>
            </a:endParaRPr>
          </a:p>
          <a:p>
            <a:pPr algn="ctr"/>
            <a:r>
              <a:rPr lang="en-US" sz="2000" b="1" dirty="0">
                <a:solidFill>
                  <a:schemeClr val="tx1"/>
                </a:solidFill>
              </a:rPr>
              <a:t>Think</a:t>
            </a:r>
          </a:p>
          <a:p>
            <a:pPr algn="ctr"/>
            <a:endParaRPr lang="en-US" sz="2000" b="1" dirty="0">
              <a:solidFill>
                <a:schemeClr val="tx1"/>
              </a:solidFill>
            </a:endParaRPr>
          </a:p>
          <a:p>
            <a:pPr algn="ctr"/>
            <a:endParaRPr lang="en-US" sz="2000" b="1" dirty="0">
              <a:solidFill>
                <a:schemeClr val="tx1"/>
              </a:solidFill>
            </a:endParaRPr>
          </a:p>
        </p:txBody>
      </p:sp>
    </p:spTree>
    <p:extLst>
      <p:ext uri="{BB962C8B-B14F-4D97-AF65-F5344CB8AC3E}">
        <p14:creationId xmlns:p14="http://schemas.microsoft.com/office/powerpoint/2010/main" val="50475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51" y="1262349"/>
            <a:ext cx="7013685" cy="4765752"/>
          </a:xfrm>
        </p:spPr>
        <p:txBody>
          <a:bodyPr>
            <a:noAutofit/>
          </a:bodyPr>
          <a:lstStyle/>
          <a:p>
            <a:pPr>
              <a:buFont typeface="Wingdings" panose="05000000000000000000" pitchFamily="2" charset="2"/>
              <a:buChar char="q"/>
            </a:pPr>
            <a:r>
              <a:rPr lang="en-US" sz="2133" b="1" dirty="0"/>
              <a:t>POINT: (One reason Indians wanted independence was…)</a:t>
            </a:r>
          </a:p>
          <a:p>
            <a:pPr>
              <a:buFont typeface="Wingdings" panose="05000000000000000000" pitchFamily="2" charset="2"/>
              <a:buChar char="q"/>
            </a:pPr>
            <a:endParaRPr lang="en-US" sz="2133" b="1" dirty="0"/>
          </a:p>
          <a:p>
            <a:pPr>
              <a:buFont typeface="Wingdings" panose="05000000000000000000" pitchFamily="2" charset="2"/>
              <a:buChar char="q"/>
            </a:pPr>
            <a:r>
              <a:rPr lang="en-US" sz="2133" b="1" dirty="0"/>
              <a:t>EXAMPLE (For example….)</a:t>
            </a:r>
          </a:p>
          <a:p>
            <a:pPr>
              <a:buFont typeface="Wingdings" panose="05000000000000000000" pitchFamily="2" charset="2"/>
              <a:buChar char="q"/>
            </a:pPr>
            <a:endParaRPr lang="en-US" sz="2133" b="1" dirty="0"/>
          </a:p>
          <a:p>
            <a:pPr>
              <a:buFont typeface="Wingdings" panose="05000000000000000000" pitchFamily="2" charset="2"/>
              <a:buChar char="q"/>
            </a:pPr>
            <a:r>
              <a:rPr lang="en-US" sz="2133" b="1" dirty="0"/>
              <a:t>EXPLAIN: (This made the Indians feel…)</a:t>
            </a:r>
          </a:p>
          <a:p>
            <a:pPr>
              <a:buFont typeface="Wingdings" panose="05000000000000000000" pitchFamily="2" charset="2"/>
              <a:buChar char="q"/>
            </a:pPr>
            <a:endParaRPr lang="en-US" sz="2133" b="1" dirty="0"/>
          </a:p>
          <a:p>
            <a:pPr>
              <a:buFont typeface="Wingdings" panose="05000000000000000000" pitchFamily="2" charset="2"/>
              <a:buChar char="q"/>
            </a:pPr>
            <a:r>
              <a:rPr lang="en-US" sz="2133" b="1" dirty="0"/>
              <a:t>KNOWLEDGE (Another reason the Indians wanted independence was…)</a:t>
            </a:r>
          </a:p>
          <a:p>
            <a:pPr>
              <a:buFont typeface="Wingdings" panose="05000000000000000000" pitchFamily="2" charset="2"/>
              <a:buChar char="q"/>
            </a:pPr>
            <a:endParaRPr lang="en-US" sz="2133" b="1" dirty="0"/>
          </a:p>
          <a:p>
            <a:pPr>
              <a:buFont typeface="Wingdings" panose="05000000000000000000" pitchFamily="2" charset="2"/>
              <a:buChar char="q"/>
            </a:pPr>
            <a:r>
              <a:rPr lang="en-US" sz="2133" b="1" dirty="0"/>
              <a:t>ANSWER (Therefore this made them want independence because…)</a:t>
            </a:r>
          </a:p>
        </p:txBody>
      </p:sp>
      <p:sp>
        <p:nvSpPr>
          <p:cNvPr id="5" name="Rectangle 4">
            <a:extLst>
              <a:ext uri="{FF2B5EF4-FFF2-40B4-BE49-F238E27FC236}">
                <a16:creationId xmlns:a16="http://schemas.microsoft.com/office/drawing/2014/main" id="{8DE0A3F0-DB53-4F50-9FA8-6C186F9F0CD9}"/>
              </a:ext>
            </a:extLst>
          </p:cNvPr>
          <p:cNvSpPr/>
          <p:nvPr/>
        </p:nvSpPr>
        <p:spPr>
          <a:xfrm>
            <a:off x="0" y="-65251"/>
            <a:ext cx="12192000" cy="1200329"/>
          </a:xfrm>
          <a:prstGeom prst="rect">
            <a:avLst/>
          </a:prstGeom>
          <a:solidFill>
            <a:srgbClr val="92D050"/>
          </a:solidFill>
        </p:spPr>
        <p:txBody>
          <a:bodyPr wrap="square">
            <a:spAutoFit/>
          </a:bodyPr>
          <a:lstStyle/>
          <a:p>
            <a:pPr algn="ctr">
              <a:defRPr/>
            </a:pPr>
            <a:r>
              <a:rPr lang="en-GB" sz="2400" u="sng" dirty="0"/>
              <a:t>PEER ASSESSMENT</a:t>
            </a:r>
          </a:p>
          <a:p>
            <a:pPr algn="ctr">
              <a:defRPr/>
            </a:pPr>
            <a:r>
              <a:rPr lang="en-GB" sz="2400" b="1" u="sng" dirty="0"/>
              <a:t>Why did the Indians want independence? </a:t>
            </a:r>
          </a:p>
          <a:p>
            <a:pPr algn="ctr">
              <a:defRPr/>
            </a:pPr>
            <a:r>
              <a:rPr lang="en-GB" sz="2400" u="sng" dirty="0"/>
              <a:t>(6 mark Cambridge GCSE Questions)</a:t>
            </a:r>
          </a:p>
        </p:txBody>
      </p:sp>
      <p:pic>
        <p:nvPicPr>
          <p:cNvPr id="4" name="Picture 2" descr="Image result for pikac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71" y="-65251"/>
            <a:ext cx="1948529" cy="173492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516944" y="2170320"/>
            <a:ext cx="3093906" cy="3857781"/>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Read through your partner’s work and tick off each ‘PEEKA’ sentence that you can see.</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Did they manage to do the whole ‘</a:t>
            </a:r>
            <a:r>
              <a:rPr lang="en-US" dirty="0" err="1"/>
              <a:t>peeka</a:t>
            </a:r>
            <a:r>
              <a:rPr lang="en-US" dirty="0"/>
              <a:t>’?</a:t>
            </a:r>
          </a:p>
        </p:txBody>
      </p:sp>
    </p:spTree>
    <p:extLst>
      <p:ext uri="{BB962C8B-B14F-4D97-AF65-F5344CB8AC3E}">
        <p14:creationId xmlns:p14="http://schemas.microsoft.com/office/powerpoint/2010/main" val="99151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799" y="2095500"/>
            <a:ext cx="6376167" cy="4389074"/>
          </a:xfrm>
          <a:prstGeom prst="rect">
            <a:avLst/>
          </a:prstGeom>
        </p:spPr>
      </p:pic>
      <p:sp>
        <p:nvSpPr>
          <p:cNvPr id="4" name="Rectangle 3"/>
          <p:cNvSpPr/>
          <p:nvPr/>
        </p:nvSpPr>
        <p:spPr>
          <a:xfrm>
            <a:off x="204034" y="179887"/>
            <a:ext cx="11963399" cy="1323439"/>
          </a:xfrm>
          <a:prstGeom prst="rect">
            <a:avLst/>
          </a:prstGeom>
        </p:spPr>
        <p:txBody>
          <a:bodyPr wrap="square">
            <a:spAutoFit/>
          </a:bodyPr>
          <a:lstStyle/>
          <a:p>
            <a:pPr algn="ctr"/>
            <a:r>
              <a:rPr lang="en-US" sz="4000" dirty="0">
                <a:latin typeface="Nunito Sans" panose="020B0604020202020204" charset="0"/>
              </a:rPr>
              <a:t>How did this humble and peaceful man take on the mightiest Empire on Earth?</a:t>
            </a:r>
            <a:endParaRPr lang="en-US" dirty="0">
              <a:latin typeface="Nunito Sans" panose="020B0604020202020204" charset="0"/>
            </a:endParaRPr>
          </a:p>
        </p:txBody>
      </p:sp>
      <p:sp>
        <p:nvSpPr>
          <p:cNvPr id="5" name="Rectangle 4"/>
          <p:cNvSpPr/>
          <p:nvPr/>
        </p:nvSpPr>
        <p:spPr>
          <a:xfrm>
            <a:off x="342900" y="1636676"/>
            <a:ext cx="2703915" cy="59217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Next topic…</a:t>
            </a:r>
          </a:p>
        </p:txBody>
      </p:sp>
    </p:spTree>
    <p:extLst>
      <p:ext uri="{BB962C8B-B14F-4D97-AF65-F5344CB8AC3E}">
        <p14:creationId xmlns:p14="http://schemas.microsoft.com/office/powerpoint/2010/main" val="409126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2"/>
        <p:cNvGrpSpPr/>
        <p:nvPr/>
      </p:nvGrpSpPr>
      <p:grpSpPr>
        <a:xfrm>
          <a:off x="0" y="0"/>
          <a:ext cx="0" cy="0"/>
          <a:chOff x="0" y="0"/>
          <a:chExt cx="0" cy="0"/>
        </a:xfrm>
      </p:grpSpPr>
      <p:sp>
        <p:nvSpPr>
          <p:cNvPr id="24" name="Shape 363"/>
          <p:cNvSpPr/>
          <p:nvPr/>
        </p:nvSpPr>
        <p:spPr>
          <a:xfrm rot="10800000">
            <a:off x="4597305" y="5317319"/>
            <a:ext cx="7035756" cy="1322439"/>
          </a:xfrm>
          <a:prstGeom prst="chevron">
            <a:avLst>
              <a:gd name="adj" fmla="val 29853"/>
            </a:avLst>
          </a:prstGeom>
          <a:solidFill>
            <a:srgbClr val="FFFF00"/>
          </a:solidFill>
          <a:ln>
            <a:noFill/>
          </a:ln>
        </p:spPr>
        <p:txBody>
          <a:bodyPr lIns="121900" tIns="121900" rIns="121900" bIns="121900" anchor="ctr" anchorCtr="0">
            <a:noAutofit/>
          </a:bodyPr>
          <a:lstStyle/>
          <a:p>
            <a:pPr algn="ctr"/>
            <a:r>
              <a:rPr lang="en" sz="1200" dirty="0">
                <a:latin typeface="Nunito Sans"/>
                <a:ea typeface="Nunito Sans"/>
                <a:cs typeface="Nunito Sans"/>
                <a:sym typeface="Nunito Sans"/>
              </a:rPr>
              <a:t>Num/Lit Settler</a:t>
            </a:r>
          </a:p>
        </p:txBody>
      </p:sp>
      <p:sp>
        <p:nvSpPr>
          <p:cNvPr id="2" name="TextBox 1"/>
          <p:cNvSpPr txBox="1"/>
          <p:nvPr/>
        </p:nvSpPr>
        <p:spPr>
          <a:xfrm>
            <a:off x="709245" y="155208"/>
            <a:ext cx="11325340" cy="1200329"/>
          </a:xfrm>
          <a:prstGeom prst="rect">
            <a:avLst/>
          </a:prstGeom>
          <a:solidFill>
            <a:srgbClr val="002060"/>
          </a:solidFill>
        </p:spPr>
        <p:txBody>
          <a:bodyPr wrap="square" rtlCol="0">
            <a:spAutoFit/>
          </a:bodyPr>
          <a:lstStyle/>
          <a:p>
            <a:pPr algn="ctr"/>
            <a:r>
              <a:rPr lang="en-US" sz="4800" dirty="0">
                <a:solidFill>
                  <a:schemeClr val="bg1"/>
                </a:solidFill>
                <a:latin typeface="Nunito Sans" panose="020B0604020202020204" charset="0"/>
              </a:rPr>
              <a:t>What have you learned today?</a:t>
            </a:r>
          </a:p>
          <a:p>
            <a:pPr algn="ctr"/>
            <a:r>
              <a:rPr lang="en-US" sz="2400" dirty="0">
                <a:solidFill>
                  <a:schemeClr val="bg1"/>
                </a:solidFill>
                <a:latin typeface="Nunito Sans" panose="020B0604020202020204" charset="0"/>
              </a:rPr>
              <a:t>Place a post it note on the board – and be ready to justify your comments.</a:t>
            </a:r>
          </a:p>
        </p:txBody>
      </p:sp>
      <p:sp>
        <p:nvSpPr>
          <p:cNvPr id="23" name="Shape 363"/>
          <p:cNvSpPr/>
          <p:nvPr/>
        </p:nvSpPr>
        <p:spPr>
          <a:xfrm>
            <a:off x="1079426" y="5317319"/>
            <a:ext cx="10187157" cy="1322439"/>
          </a:xfrm>
          <a:prstGeom prst="chevron">
            <a:avLst>
              <a:gd name="adj" fmla="val 29853"/>
            </a:avLst>
          </a:prstGeom>
          <a:solidFill>
            <a:srgbClr val="FFFF00"/>
          </a:solidFill>
          <a:ln>
            <a:noFill/>
          </a:ln>
        </p:spPr>
        <p:txBody>
          <a:bodyPr lIns="121900" tIns="121900" rIns="121900" bIns="121900" anchor="ctr" anchorCtr="0">
            <a:noAutofit/>
          </a:bodyPr>
          <a:lstStyle/>
          <a:p>
            <a:pPr algn="ctr"/>
            <a:r>
              <a:rPr lang="en-US" sz="3200" b="1" u="sng" dirty="0">
                <a:latin typeface="Nunito Sans"/>
                <a:ea typeface="Nunito Sans"/>
                <a:cs typeface="Nunito Sans"/>
                <a:sym typeface="Nunito Sans"/>
              </a:rPr>
              <a:t>Stretch: Could the British have done anything different? Would it have changed anything?</a:t>
            </a:r>
            <a:endParaRPr lang="en" sz="3200" b="1" u="sng" dirty="0">
              <a:latin typeface="Nunito Sans"/>
              <a:ea typeface="Nunito Sans"/>
              <a:cs typeface="Nunito Sans"/>
              <a:sym typeface="Nunito Sans"/>
            </a:endParaRPr>
          </a:p>
        </p:txBody>
      </p:sp>
      <p:pic>
        <p:nvPicPr>
          <p:cNvPr id="6146" name="Picture 2" descr="https://d30y9cdsu7xlg0.cloudfront.net/png/5853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21" y="2023509"/>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30y9cdsu7xlg0.cloudfront.net/png/5853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272" y="2023509"/>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d30y9cdsu7xlg0.cloudfront.net/png/5853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0" y="2140124"/>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1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5119087"/>
              </p:ext>
            </p:extLst>
          </p:nvPr>
        </p:nvGraphicFramePr>
        <p:xfrm>
          <a:off x="685800" y="1100666"/>
          <a:ext cx="10839450" cy="5509688"/>
        </p:xfrm>
        <a:graphic>
          <a:graphicData uri="http://schemas.openxmlformats.org/drawingml/2006/table">
            <a:tbl>
              <a:tblPr firstRow="1" bandRow="1">
                <a:tableStyleId>{5C22544A-7EE6-4342-B048-85BDC9FD1C3A}</a:tableStyleId>
              </a:tblPr>
              <a:tblGrid>
                <a:gridCol w="5419725">
                  <a:extLst>
                    <a:ext uri="{9D8B030D-6E8A-4147-A177-3AD203B41FA5}">
                      <a16:colId xmlns:a16="http://schemas.microsoft.com/office/drawing/2014/main" val="3840121668"/>
                    </a:ext>
                  </a:extLst>
                </a:gridCol>
                <a:gridCol w="5419725">
                  <a:extLst>
                    <a:ext uri="{9D8B030D-6E8A-4147-A177-3AD203B41FA5}">
                      <a16:colId xmlns:a16="http://schemas.microsoft.com/office/drawing/2014/main" val="1987386152"/>
                    </a:ext>
                  </a:extLst>
                </a:gridCol>
              </a:tblGrid>
              <a:tr h="688711">
                <a:tc>
                  <a:txBody>
                    <a:bodyPr/>
                    <a:lstStyle/>
                    <a:p>
                      <a:pPr algn="ctr"/>
                      <a:r>
                        <a:rPr lang="en-US" dirty="0"/>
                        <a:t>Activity</a:t>
                      </a:r>
                    </a:p>
                  </a:txBody>
                  <a:tcPr/>
                </a:tc>
                <a:tc>
                  <a:txBody>
                    <a:bodyPr/>
                    <a:lstStyle/>
                    <a:p>
                      <a:pPr algn="ctr"/>
                      <a:r>
                        <a:rPr lang="en-US" dirty="0"/>
                        <a:t>Theory/Source</a:t>
                      </a:r>
                    </a:p>
                  </a:txBody>
                  <a:tcPr/>
                </a:tc>
                <a:extLst>
                  <a:ext uri="{0D108BD9-81ED-4DB2-BD59-A6C34878D82A}">
                    <a16:rowId xmlns:a16="http://schemas.microsoft.com/office/drawing/2014/main" val="1872286198"/>
                  </a:ext>
                </a:extLst>
              </a:tr>
              <a:tr h="688711">
                <a:tc>
                  <a:txBody>
                    <a:bodyPr/>
                    <a:lstStyle/>
                    <a:p>
                      <a:pPr algn="ctr"/>
                      <a:r>
                        <a:rPr lang="en-US" dirty="0"/>
                        <a:t>Cops and Robbers</a:t>
                      </a:r>
                    </a:p>
                  </a:txBody>
                  <a:tcPr/>
                </a:tc>
                <a:tc>
                  <a:txBody>
                    <a:bodyPr/>
                    <a:lstStyle/>
                    <a:p>
                      <a:pPr algn="ctr"/>
                      <a:r>
                        <a:rPr lang="en-US" dirty="0"/>
                        <a:t>. Retrieval Practice -  Taken from Kate</a:t>
                      </a:r>
                      <a:r>
                        <a:rPr lang="en-US" baseline="0" dirty="0"/>
                        <a:t> Jones, ‘Love to Teach’</a:t>
                      </a:r>
                      <a:endParaRPr lang="en-US" dirty="0"/>
                    </a:p>
                  </a:txBody>
                  <a:tcPr/>
                </a:tc>
                <a:extLst>
                  <a:ext uri="{0D108BD9-81ED-4DB2-BD59-A6C34878D82A}">
                    <a16:rowId xmlns:a16="http://schemas.microsoft.com/office/drawing/2014/main" val="2788515628"/>
                  </a:ext>
                </a:extLst>
              </a:tr>
              <a:tr h="688711">
                <a:tc>
                  <a:txBody>
                    <a:bodyPr/>
                    <a:lstStyle/>
                    <a:p>
                      <a:pPr algn="ctr"/>
                      <a:r>
                        <a:rPr lang="en-US" dirty="0"/>
                        <a:t>Context</a:t>
                      </a:r>
                    </a:p>
                  </a:txBody>
                  <a:tcPr/>
                </a:tc>
                <a:tc>
                  <a:txBody>
                    <a:bodyPr/>
                    <a:lstStyle/>
                    <a:p>
                      <a:pPr algn="ctr"/>
                      <a:r>
                        <a:rPr lang="en-US" dirty="0"/>
                        <a:t>The power of narrative – Chris </a:t>
                      </a:r>
                      <a:r>
                        <a:rPr lang="en-US" dirty="0" err="1"/>
                        <a:t>Runeckles</a:t>
                      </a:r>
                      <a:r>
                        <a:rPr lang="en-US" dirty="0"/>
                        <a:t>, ‘Make Every History Lesson Count’</a:t>
                      </a:r>
                    </a:p>
                  </a:txBody>
                  <a:tcPr/>
                </a:tc>
                <a:extLst>
                  <a:ext uri="{0D108BD9-81ED-4DB2-BD59-A6C34878D82A}">
                    <a16:rowId xmlns:a16="http://schemas.microsoft.com/office/drawing/2014/main" val="3265583528"/>
                  </a:ext>
                </a:extLst>
              </a:tr>
              <a:tr h="688711">
                <a:tc>
                  <a:txBody>
                    <a:bodyPr/>
                    <a:lstStyle/>
                    <a:p>
                      <a:pPr algn="ctr"/>
                      <a:r>
                        <a:rPr lang="en-US" dirty="0"/>
                        <a:t>Multiple</a:t>
                      </a:r>
                      <a:r>
                        <a:rPr lang="en-US" baseline="0" dirty="0"/>
                        <a:t> activities from one resource</a:t>
                      </a:r>
                      <a:endParaRPr lang="en-US" dirty="0"/>
                    </a:p>
                  </a:txBody>
                  <a:tcPr/>
                </a:tc>
                <a:tc>
                  <a:txBody>
                    <a:bodyPr/>
                    <a:lstStyle/>
                    <a:p>
                      <a:pPr algn="ctr"/>
                      <a:r>
                        <a:rPr lang="en-US" dirty="0"/>
                        <a:t>David Willingham,</a:t>
                      </a:r>
                      <a:r>
                        <a:rPr lang="en-US" baseline="0" dirty="0"/>
                        <a:t> ‘Echo of learning’ and with a nod towards cognitive load theory (limiting the information)</a:t>
                      </a:r>
                      <a:endParaRPr lang="en-US" dirty="0"/>
                    </a:p>
                  </a:txBody>
                  <a:tcPr/>
                </a:tc>
                <a:extLst>
                  <a:ext uri="{0D108BD9-81ED-4DB2-BD59-A6C34878D82A}">
                    <a16:rowId xmlns:a16="http://schemas.microsoft.com/office/drawing/2014/main" val="19122544"/>
                  </a:ext>
                </a:extLst>
              </a:tr>
              <a:tr h="688711">
                <a:tc>
                  <a:txBody>
                    <a:bodyPr/>
                    <a:lstStyle/>
                    <a:p>
                      <a:pPr algn="ctr"/>
                      <a:r>
                        <a:rPr lang="en-US" dirty="0"/>
                        <a:t>QQT</a:t>
                      </a:r>
                    </a:p>
                  </a:txBody>
                  <a:tcPr/>
                </a:tc>
                <a:tc>
                  <a:txBody>
                    <a:bodyPr/>
                    <a:lstStyle/>
                    <a:p>
                      <a:pPr algn="ctr"/>
                      <a:r>
                        <a:rPr lang="en-US" dirty="0"/>
                        <a:t>Kagan Strategies</a:t>
                      </a:r>
                    </a:p>
                  </a:txBody>
                  <a:tcPr/>
                </a:tc>
                <a:extLst>
                  <a:ext uri="{0D108BD9-81ED-4DB2-BD59-A6C34878D82A}">
                    <a16:rowId xmlns:a16="http://schemas.microsoft.com/office/drawing/2014/main" val="3464775756"/>
                  </a:ext>
                </a:extLst>
              </a:tr>
              <a:tr h="688711">
                <a:tc>
                  <a:txBody>
                    <a:bodyPr/>
                    <a:lstStyle/>
                    <a:p>
                      <a:pPr algn="ctr"/>
                      <a:r>
                        <a:rPr lang="en-US" dirty="0"/>
                        <a:t>Questioning</a:t>
                      </a:r>
                    </a:p>
                  </a:txBody>
                  <a:tcPr/>
                </a:tc>
                <a:tc>
                  <a:txBody>
                    <a:bodyPr/>
                    <a:lstStyle/>
                    <a:p>
                      <a:pPr algn="ctr"/>
                      <a:r>
                        <a:rPr lang="en-US" dirty="0"/>
                        <a:t>Pre-Planned Questioning and</a:t>
                      </a:r>
                      <a:r>
                        <a:rPr lang="en-US" baseline="0" dirty="0"/>
                        <a:t> higher level thinking – David Fawcett, ‘Relearning to Teach’.</a:t>
                      </a:r>
                      <a:endParaRPr lang="en-US" dirty="0"/>
                    </a:p>
                  </a:txBody>
                  <a:tcPr/>
                </a:tc>
                <a:extLst>
                  <a:ext uri="{0D108BD9-81ED-4DB2-BD59-A6C34878D82A}">
                    <a16:rowId xmlns:a16="http://schemas.microsoft.com/office/drawing/2014/main" val="2176855019"/>
                  </a:ext>
                </a:extLst>
              </a:tr>
              <a:tr h="688711">
                <a:tc>
                  <a:txBody>
                    <a:bodyPr/>
                    <a:lstStyle/>
                    <a:p>
                      <a:pPr algn="ctr"/>
                      <a:r>
                        <a:rPr lang="en-US" dirty="0"/>
                        <a:t>Hands</a:t>
                      </a:r>
                      <a:r>
                        <a:rPr lang="en-US" baseline="0" dirty="0"/>
                        <a:t> Up/Hands Down (Cold Calling)</a:t>
                      </a:r>
                      <a:endParaRPr lang="en-US" dirty="0"/>
                    </a:p>
                  </a:txBody>
                  <a:tcPr/>
                </a:tc>
                <a:tc>
                  <a:txBody>
                    <a:bodyPr/>
                    <a:lstStyle/>
                    <a:p>
                      <a:pPr algn="ctr"/>
                      <a:r>
                        <a:rPr lang="en-US" dirty="0"/>
                        <a:t>From</a:t>
                      </a:r>
                      <a:r>
                        <a:rPr lang="en-US" baseline="0" dirty="0"/>
                        <a:t> Doug </a:t>
                      </a:r>
                      <a:r>
                        <a:rPr lang="en-US" baseline="0" dirty="0" err="1"/>
                        <a:t>Lemov</a:t>
                      </a:r>
                      <a:r>
                        <a:rPr lang="en-US" baseline="0" dirty="0"/>
                        <a:t>, ‘Teach like a Champion’</a:t>
                      </a:r>
                      <a:endParaRPr lang="en-US" dirty="0"/>
                    </a:p>
                  </a:txBody>
                  <a:tcPr/>
                </a:tc>
                <a:extLst>
                  <a:ext uri="{0D108BD9-81ED-4DB2-BD59-A6C34878D82A}">
                    <a16:rowId xmlns:a16="http://schemas.microsoft.com/office/drawing/2014/main" val="2742283990"/>
                  </a:ext>
                </a:extLst>
              </a:tr>
              <a:tr h="688711">
                <a:tc>
                  <a:txBody>
                    <a:bodyPr/>
                    <a:lstStyle/>
                    <a:p>
                      <a:pPr algn="ctr"/>
                      <a:r>
                        <a:rPr lang="en-US" dirty="0"/>
                        <a:t>Cliffhanger</a:t>
                      </a:r>
                    </a:p>
                  </a:txBody>
                  <a:tcPr/>
                </a:tc>
                <a:tc>
                  <a:txBody>
                    <a:bodyPr/>
                    <a:lstStyle/>
                    <a:p>
                      <a:pPr algn="ctr"/>
                      <a:r>
                        <a:rPr lang="en-US" dirty="0"/>
                        <a:t>Taken from Chris</a:t>
                      </a:r>
                      <a:r>
                        <a:rPr lang="en-US" baseline="0" dirty="0"/>
                        <a:t> </a:t>
                      </a:r>
                      <a:r>
                        <a:rPr lang="en-US" baseline="0" dirty="0" err="1"/>
                        <a:t>Runeckles</a:t>
                      </a:r>
                      <a:r>
                        <a:rPr lang="en-US" baseline="0" dirty="0"/>
                        <a:t>, ‘Make Every History Lesson Count’</a:t>
                      </a:r>
                      <a:endParaRPr lang="en-US" dirty="0"/>
                    </a:p>
                  </a:txBody>
                  <a:tcPr/>
                </a:tc>
                <a:extLst>
                  <a:ext uri="{0D108BD9-81ED-4DB2-BD59-A6C34878D82A}">
                    <a16:rowId xmlns:a16="http://schemas.microsoft.com/office/drawing/2014/main" val="3864512743"/>
                  </a:ext>
                </a:extLst>
              </a:tr>
            </a:tbl>
          </a:graphicData>
        </a:graphic>
      </p:graphicFrame>
      <p:sp>
        <p:nvSpPr>
          <p:cNvPr id="4" name="Rectangle 3"/>
          <p:cNvSpPr/>
          <p:nvPr/>
        </p:nvSpPr>
        <p:spPr>
          <a:xfrm>
            <a:off x="266700" y="304800"/>
            <a:ext cx="306705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Cognitive science</a:t>
            </a:r>
          </a:p>
        </p:txBody>
      </p:sp>
    </p:spTree>
    <p:extLst>
      <p:ext uri="{BB962C8B-B14F-4D97-AF65-F5344CB8AC3E}">
        <p14:creationId xmlns:p14="http://schemas.microsoft.com/office/powerpoint/2010/main" val="260098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t="-1000" b="12000"/>
          </a:stretch>
        </a:blipFill>
        <a:effectLst/>
      </p:bgPr>
    </p:bg>
    <p:spTree>
      <p:nvGrpSpPr>
        <p:cNvPr id="1" name="Shape 90"/>
        <p:cNvGrpSpPr/>
        <p:nvPr/>
      </p:nvGrpSpPr>
      <p:grpSpPr>
        <a:xfrm>
          <a:off x="0" y="0"/>
          <a:ext cx="0" cy="0"/>
          <a:chOff x="0" y="0"/>
          <a:chExt cx="0" cy="0"/>
        </a:xfrm>
      </p:grpSpPr>
      <p:sp>
        <p:nvSpPr>
          <p:cNvPr id="16" name="Rectangle 15">
            <a:extLst>
              <a:ext uri="{FF2B5EF4-FFF2-40B4-BE49-F238E27FC236}">
                <a16:creationId xmlns:a16="http://schemas.microsoft.com/office/drawing/2014/main" id="{9CF392AD-6E4E-4902-BF3A-3EB7E6148970}"/>
              </a:ext>
            </a:extLst>
          </p:cNvPr>
          <p:cNvSpPr/>
          <p:nvPr/>
        </p:nvSpPr>
        <p:spPr>
          <a:xfrm>
            <a:off x="-3" y="3611382"/>
            <a:ext cx="6089935" cy="16329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EB4D1318-18A9-4E69-B07B-FEEA9BA75942}"/>
              </a:ext>
            </a:extLst>
          </p:cNvPr>
          <p:cNvSpPr/>
          <p:nvPr/>
        </p:nvSpPr>
        <p:spPr>
          <a:xfrm>
            <a:off x="1" y="1955811"/>
            <a:ext cx="6089935" cy="16535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1" name="Shape 91"/>
          <p:cNvSpPr txBox="1">
            <a:spLocks noGrp="1"/>
          </p:cNvSpPr>
          <p:nvPr>
            <p:ph type="ctrTitle"/>
          </p:nvPr>
        </p:nvSpPr>
        <p:spPr>
          <a:xfrm>
            <a:off x="-47051" y="-56523"/>
            <a:ext cx="6136981" cy="1977419"/>
          </a:xfrm>
          <a:prstGeom prst="rect">
            <a:avLst/>
          </a:prstGeom>
        </p:spPr>
        <p:txBody>
          <a:bodyPr vert="horz" lIns="121900" tIns="121900" rIns="121900" bIns="121900" rtlCol="0" anchor="t" anchorCtr="0">
            <a:noAutofit/>
          </a:bodyPr>
          <a:lstStyle/>
          <a:p>
            <a:pPr algn="ctr"/>
            <a:r>
              <a:rPr lang="en-US" sz="3200" u="sng" dirty="0">
                <a:solidFill>
                  <a:srgbClr val="002060"/>
                </a:solidFill>
              </a:rPr>
              <a:t>What were the causes of</a:t>
            </a:r>
            <a:br>
              <a:rPr lang="en-US" sz="3200" u="sng" dirty="0">
                <a:solidFill>
                  <a:srgbClr val="002060"/>
                </a:solidFill>
              </a:rPr>
            </a:br>
            <a:r>
              <a:rPr lang="en-US" sz="3200" u="sng" dirty="0">
                <a:solidFill>
                  <a:srgbClr val="002060"/>
                </a:solidFill>
              </a:rPr>
              <a:t> Indian Independence?</a:t>
            </a:r>
            <a:br>
              <a:rPr lang="en-US" sz="3200" u="sng" dirty="0">
                <a:solidFill>
                  <a:srgbClr val="002060"/>
                </a:solidFill>
              </a:rPr>
            </a:br>
            <a:r>
              <a:rPr lang="en-GB" sz="1800" dirty="0">
                <a:solidFill>
                  <a:srgbClr val="002060"/>
                </a:solidFill>
              </a:rPr>
              <a:t>Learning intention:</a:t>
            </a:r>
            <a:br>
              <a:rPr lang="en-GB" sz="1800" dirty="0">
                <a:solidFill>
                  <a:srgbClr val="002060"/>
                </a:solidFill>
              </a:rPr>
            </a:br>
            <a:r>
              <a:rPr lang="en-GB" sz="2667" dirty="0">
                <a:solidFill>
                  <a:srgbClr val="002060"/>
                </a:solidFill>
              </a:rPr>
              <a:t>To </a:t>
            </a:r>
            <a:r>
              <a:rPr lang="en-GB" sz="2667" u="sng" dirty="0">
                <a:solidFill>
                  <a:srgbClr val="002060"/>
                </a:solidFill>
              </a:rPr>
              <a:t>understand</a:t>
            </a:r>
            <a:r>
              <a:rPr lang="en-GB" sz="2667" dirty="0">
                <a:solidFill>
                  <a:srgbClr val="002060"/>
                </a:solidFill>
              </a:rPr>
              <a:t> why India wanted independence.</a:t>
            </a:r>
            <a:endParaRPr lang="en" sz="2667" dirty="0">
              <a:solidFill>
                <a:srgbClr val="002060"/>
              </a:solidFill>
            </a:endParaRPr>
          </a:p>
        </p:txBody>
      </p:sp>
      <p:pic>
        <p:nvPicPr>
          <p:cNvPr id="3" name="Picture 2">
            <a:extLst>
              <a:ext uri="{FF2B5EF4-FFF2-40B4-BE49-F238E27FC236}">
                <a16:creationId xmlns:a16="http://schemas.microsoft.com/office/drawing/2014/main" id="{4BECC7B3-037A-4823-92C1-538405A83390}"/>
              </a:ext>
            </a:extLst>
          </p:cNvPr>
          <p:cNvPicPr>
            <a:picLocks noChangeAspect="1"/>
          </p:cNvPicPr>
          <p:nvPr/>
        </p:nvPicPr>
        <p:blipFill>
          <a:blip r:embed="rId4"/>
          <a:stretch>
            <a:fillRect/>
          </a:stretch>
        </p:blipFill>
        <p:spPr>
          <a:xfrm>
            <a:off x="319857" y="2385239"/>
            <a:ext cx="758612" cy="758612"/>
          </a:xfrm>
          <a:prstGeom prst="rect">
            <a:avLst/>
          </a:prstGeom>
        </p:spPr>
      </p:pic>
      <p:pic>
        <p:nvPicPr>
          <p:cNvPr id="5" name="Picture 4">
            <a:extLst>
              <a:ext uri="{FF2B5EF4-FFF2-40B4-BE49-F238E27FC236}">
                <a16:creationId xmlns:a16="http://schemas.microsoft.com/office/drawing/2014/main" id="{5756BA12-D43F-45C7-93C5-C3F4B89E34EC}"/>
              </a:ext>
            </a:extLst>
          </p:cNvPr>
          <p:cNvPicPr>
            <a:picLocks noChangeAspect="1"/>
          </p:cNvPicPr>
          <p:nvPr/>
        </p:nvPicPr>
        <p:blipFill>
          <a:blip r:embed="rId5"/>
          <a:stretch>
            <a:fillRect/>
          </a:stretch>
        </p:blipFill>
        <p:spPr>
          <a:xfrm>
            <a:off x="265127" y="4080949"/>
            <a:ext cx="721423" cy="721423"/>
          </a:xfrm>
          <a:prstGeom prst="rect">
            <a:avLst/>
          </a:prstGeom>
        </p:spPr>
      </p:pic>
      <p:sp>
        <p:nvSpPr>
          <p:cNvPr id="17" name="Rectangle 16">
            <a:extLst>
              <a:ext uri="{FF2B5EF4-FFF2-40B4-BE49-F238E27FC236}">
                <a16:creationId xmlns:a16="http://schemas.microsoft.com/office/drawing/2014/main" id="{38A77C69-8704-4513-B397-BEA7823AA6C0}"/>
              </a:ext>
            </a:extLst>
          </p:cNvPr>
          <p:cNvSpPr/>
          <p:nvPr/>
        </p:nvSpPr>
        <p:spPr>
          <a:xfrm>
            <a:off x="-2" y="5233205"/>
            <a:ext cx="6089935" cy="16247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a:extLst>
              <a:ext uri="{FF2B5EF4-FFF2-40B4-BE49-F238E27FC236}">
                <a16:creationId xmlns:a16="http://schemas.microsoft.com/office/drawing/2014/main" id="{95D3ADD8-7B0B-40BD-8607-9C535BB49977}"/>
              </a:ext>
            </a:extLst>
          </p:cNvPr>
          <p:cNvPicPr>
            <a:picLocks noChangeAspect="1"/>
          </p:cNvPicPr>
          <p:nvPr/>
        </p:nvPicPr>
        <p:blipFill>
          <a:blip r:embed="rId6"/>
          <a:stretch>
            <a:fillRect/>
          </a:stretch>
        </p:blipFill>
        <p:spPr>
          <a:xfrm>
            <a:off x="222307" y="5531399"/>
            <a:ext cx="844251" cy="942688"/>
          </a:xfrm>
          <a:prstGeom prst="rect">
            <a:avLst/>
          </a:prstGeom>
        </p:spPr>
      </p:pic>
      <p:sp>
        <p:nvSpPr>
          <p:cNvPr id="9" name="Flowchart: Off-page Connector 8">
            <a:extLst>
              <a:ext uri="{FF2B5EF4-FFF2-40B4-BE49-F238E27FC236}">
                <a16:creationId xmlns:a16="http://schemas.microsoft.com/office/drawing/2014/main" id="{DD511BC0-A52B-45CE-B631-4A4084972753}"/>
              </a:ext>
            </a:extLst>
          </p:cNvPr>
          <p:cNvSpPr/>
          <p:nvPr/>
        </p:nvSpPr>
        <p:spPr>
          <a:xfrm rot="10800000">
            <a:off x="6084789" y="4371538"/>
            <a:ext cx="6107211" cy="2486463"/>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a:extLst>
              <a:ext uri="{FF2B5EF4-FFF2-40B4-BE49-F238E27FC236}">
                <a16:creationId xmlns:a16="http://schemas.microsoft.com/office/drawing/2014/main" id="{D144D7FE-2FAB-47EA-A92F-1A6A76978747}"/>
              </a:ext>
            </a:extLst>
          </p:cNvPr>
          <p:cNvPicPr>
            <a:picLocks noChangeAspect="1"/>
          </p:cNvPicPr>
          <p:nvPr/>
        </p:nvPicPr>
        <p:blipFill>
          <a:blip r:embed="rId7"/>
          <a:stretch>
            <a:fillRect/>
          </a:stretch>
        </p:blipFill>
        <p:spPr>
          <a:xfrm rot="19928692">
            <a:off x="8761656" y="4491629"/>
            <a:ext cx="758616" cy="758616"/>
          </a:xfrm>
          <a:prstGeom prst="rect">
            <a:avLst/>
          </a:prstGeom>
        </p:spPr>
      </p:pic>
      <p:sp>
        <p:nvSpPr>
          <p:cNvPr id="23" name="Shape 91">
            <a:extLst>
              <a:ext uri="{FF2B5EF4-FFF2-40B4-BE49-F238E27FC236}">
                <a16:creationId xmlns:a16="http://schemas.microsoft.com/office/drawing/2014/main" id="{A55B1904-182C-4F3B-8255-0CC646A6E7AF}"/>
              </a:ext>
            </a:extLst>
          </p:cNvPr>
          <p:cNvSpPr txBox="1">
            <a:spLocks/>
          </p:cNvSpPr>
          <p:nvPr/>
        </p:nvSpPr>
        <p:spPr>
          <a:xfrm>
            <a:off x="1247690" y="2180889"/>
            <a:ext cx="4482177" cy="113275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just"/>
            <a:r>
              <a:rPr lang="en-GB" sz="2400" dirty="0">
                <a:solidFill>
                  <a:schemeClr val="bg1"/>
                </a:solidFill>
              </a:rPr>
              <a:t>The British ‘Raj’ controlled India from 1858 to 1947. How many years was this?</a:t>
            </a:r>
            <a:endParaRPr lang="en" sz="2400" dirty="0">
              <a:solidFill>
                <a:schemeClr val="bg1"/>
              </a:solidFill>
            </a:endParaRPr>
          </a:p>
        </p:txBody>
      </p:sp>
      <p:sp>
        <p:nvSpPr>
          <p:cNvPr id="24" name="Shape 91">
            <a:extLst>
              <a:ext uri="{FF2B5EF4-FFF2-40B4-BE49-F238E27FC236}">
                <a16:creationId xmlns:a16="http://schemas.microsoft.com/office/drawing/2014/main" id="{660A9E04-0647-4684-BF52-31173E692586}"/>
              </a:ext>
            </a:extLst>
          </p:cNvPr>
          <p:cNvSpPr txBox="1">
            <a:spLocks/>
          </p:cNvSpPr>
          <p:nvPr/>
        </p:nvSpPr>
        <p:spPr>
          <a:xfrm>
            <a:off x="1250418" y="3720602"/>
            <a:ext cx="4482177" cy="113275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just"/>
            <a:r>
              <a:rPr lang="en-GB" sz="2400" dirty="0">
                <a:solidFill>
                  <a:schemeClr val="bg1"/>
                </a:solidFill>
              </a:rPr>
              <a:t>in 1947 a Man called </a:t>
            </a:r>
            <a:r>
              <a:rPr lang="en-GB" sz="2400" dirty="0" err="1">
                <a:solidFill>
                  <a:schemeClr val="bg1"/>
                </a:solidFill>
              </a:rPr>
              <a:t>ghandi</a:t>
            </a:r>
            <a:r>
              <a:rPr lang="en-GB" sz="2400" dirty="0">
                <a:solidFill>
                  <a:schemeClr val="bg1"/>
                </a:solidFill>
              </a:rPr>
              <a:t> led a </a:t>
            </a:r>
            <a:r>
              <a:rPr lang="en-GB" sz="2400" dirty="0" err="1">
                <a:solidFill>
                  <a:schemeClr val="bg1"/>
                </a:solidFill>
              </a:rPr>
              <a:t>politikal</a:t>
            </a:r>
            <a:r>
              <a:rPr lang="en-GB" sz="2400" dirty="0">
                <a:solidFill>
                  <a:schemeClr val="bg1"/>
                </a:solidFill>
              </a:rPr>
              <a:t> movement that led to </a:t>
            </a:r>
            <a:r>
              <a:rPr lang="en-GB" sz="2400" dirty="0" err="1">
                <a:solidFill>
                  <a:schemeClr val="bg1"/>
                </a:solidFill>
              </a:rPr>
              <a:t>indian</a:t>
            </a:r>
            <a:r>
              <a:rPr lang="en-GB" sz="2400" dirty="0">
                <a:solidFill>
                  <a:schemeClr val="bg1"/>
                </a:solidFill>
              </a:rPr>
              <a:t> </a:t>
            </a:r>
            <a:r>
              <a:rPr lang="en-GB" sz="2400" dirty="0" err="1">
                <a:solidFill>
                  <a:schemeClr val="bg1"/>
                </a:solidFill>
              </a:rPr>
              <a:t>Independance</a:t>
            </a:r>
            <a:endParaRPr lang="en" sz="2400" dirty="0">
              <a:solidFill>
                <a:schemeClr val="bg1"/>
              </a:solidFill>
            </a:endParaRPr>
          </a:p>
        </p:txBody>
      </p:sp>
      <p:sp>
        <p:nvSpPr>
          <p:cNvPr id="25" name="Shape 91">
            <a:extLst>
              <a:ext uri="{FF2B5EF4-FFF2-40B4-BE49-F238E27FC236}">
                <a16:creationId xmlns:a16="http://schemas.microsoft.com/office/drawing/2014/main" id="{5EF2648A-1E3D-4871-A259-23D5A6FEBA48}"/>
              </a:ext>
            </a:extLst>
          </p:cNvPr>
          <p:cNvSpPr txBox="1">
            <a:spLocks/>
          </p:cNvSpPr>
          <p:nvPr/>
        </p:nvSpPr>
        <p:spPr>
          <a:xfrm>
            <a:off x="1093028" y="5355613"/>
            <a:ext cx="4956162" cy="1531096"/>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just"/>
            <a:r>
              <a:rPr lang="en-GB" sz="1800" dirty="0">
                <a:solidFill>
                  <a:schemeClr val="bg1"/>
                </a:solidFill>
              </a:rPr>
              <a:t>Look at the painting the girl is looking at in the picture. What can she see? What do you think she is thinking? What do you think has happened in the painting?</a:t>
            </a:r>
            <a:endParaRPr lang="en" sz="1800" dirty="0">
              <a:solidFill>
                <a:schemeClr val="bg1"/>
              </a:solidFill>
            </a:endParaRPr>
          </a:p>
        </p:txBody>
      </p:sp>
      <p:sp>
        <p:nvSpPr>
          <p:cNvPr id="26" name="Shape 91">
            <a:extLst>
              <a:ext uri="{FF2B5EF4-FFF2-40B4-BE49-F238E27FC236}">
                <a16:creationId xmlns:a16="http://schemas.microsoft.com/office/drawing/2014/main" id="{6B6175F9-4379-4006-BCD9-63BB7C763BB8}"/>
              </a:ext>
            </a:extLst>
          </p:cNvPr>
          <p:cNvSpPr txBox="1">
            <a:spLocks/>
          </p:cNvSpPr>
          <p:nvPr/>
        </p:nvSpPr>
        <p:spPr>
          <a:xfrm>
            <a:off x="6804455" y="5092866"/>
            <a:ext cx="4673023" cy="134258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3000" b="1" i="0" u="none" strike="noStrike" cap="none">
                <a:solidFill>
                  <a:srgbClr val="F67031"/>
                </a:solidFill>
                <a:latin typeface="Nunito Sans"/>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algn="ctr"/>
            <a:r>
              <a:rPr lang="en-GB" sz="3200" dirty="0">
                <a:solidFill>
                  <a:schemeClr val="bg1"/>
                </a:solidFill>
              </a:rPr>
              <a:t>Independence</a:t>
            </a:r>
          </a:p>
          <a:p>
            <a:pPr algn="ctr"/>
            <a:r>
              <a:rPr lang="en-GB" sz="2400" b="0" dirty="0">
                <a:solidFill>
                  <a:schemeClr val="bg1"/>
                </a:solidFill>
              </a:rPr>
              <a:t>When a country is free to make its own decisions and laws.</a:t>
            </a:r>
            <a:endParaRPr lang="en" sz="2400" b="0" dirty="0">
              <a:solidFill>
                <a:schemeClr val="bg1"/>
              </a:solidFill>
            </a:endParaRPr>
          </a:p>
        </p:txBody>
      </p:sp>
      <p:sp>
        <p:nvSpPr>
          <p:cNvPr id="2" name="Rectangle 1"/>
          <p:cNvSpPr/>
          <p:nvPr/>
        </p:nvSpPr>
        <p:spPr>
          <a:xfrm>
            <a:off x="265127" y="1986074"/>
            <a:ext cx="767646" cy="369332"/>
          </a:xfrm>
          <a:prstGeom prst="rect">
            <a:avLst/>
          </a:prstGeom>
        </p:spPr>
        <p:txBody>
          <a:bodyPr wrap="none">
            <a:spAutoFit/>
          </a:bodyPr>
          <a:lstStyle/>
          <a:p>
            <a:r>
              <a:rPr lang="en-GB" dirty="0">
                <a:solidFill>
                  <a:srgbClr val="FF0000"/>
                </a:solidFill>
              </a:rPr>
              <a:t>SOLVE</a:t>
            </a:r>
            <a:endParaRPr lang="en-US" dirty="0">
              <a:solidFill>
                <a:srgbClr val="FF0000"/>
              </a:solidFill>
            </a:endParaRPr>
          </a:p>
        </p:txBody>
      </p:sp>
      <p:sp>
        <p:nvSpPr>
          <p:cNvPr id="18" name="Rectangle 17"/>
          <p:cNvSpPr/>
          <p:nvPr/>
        </p:nvSpPr>
        <p:spPr>
          <a:xfrm>
            <a:off x="192978" y="3607052"/>
            <a:ext cx="1054712" cy="369332"/>
          </a:xfrm>
          <a:prstGeom prst="rect">
            <a:avLst/>
          </a:prstGeom>
        </p:spPr>
        <p:txBody>
          <a:bodyPr wrap="none">
            <a:spAutoFit/>
          </a:bodyPr>
          <a:lstStyle/>
          <a:p>
            <a:r>
              <a:rPr lang="en-GB" dirty="0">
                <a:solidFill>
                  <a:srgbClr val="FF0000"/>
                </a:solidFill>
              </a:rPr>
              <a:t>CORRECT</a:t>
            </a:r>
            <a:endParaRPr lang="en-US" dirty="0">
              <a:solidFill>
                <a:srgbClr val="FF0000"/>
              </a:solidFill>
            </a:endParaRPr>
          </a:p>
        </p:txBody>
      </p:sp>
      <p:sp>
        <p:nvSpPr>
          <p:cNvPr id="19" name="Rectangle 18"/>
          <p:cNvSpPr/>
          <p:nvPr/>
        </p:nvSpPr>
        <p:spPr>
          <a:xfrm>
            <a:off x="190351" y="5228030"/>
            <a:ext cx="2004075" cy="369332"/>
          </a:xfrm>
          <a:prstGeom prst="rect">
            <a:avLst/>
          </a:prstGeom>
        </p:spPr>
        <p:txBody>
          <a:bodyPr wrap="none">
            <a:spAutoFit/>
          </a:bodyPr>
          <a:lstStyle/>
          <a:p>
            <a:r>
              <a:rPr lang="en-GB" dirty="0">
                <a:solidFill>
                  <a:srgbClr val="FF0000"/>
                </a:solidFill>
              </a:rPr>
              <a:t>CRITICAL THINKING</a:t>
            </a:r>
            <a:endParaRPr lang="en-US" dirty="0">
              <a:solidFill>
                <a:srgbClr val="FF0000"/>
              </a:solidFill>
            </a:endParaRPr>
          </a:p>
        </p:txBody>
      </p:sp>
      <p:sp>
        <p:nvSpPr>
          <p:cNvPr id="20" name="Rectangle 19"/>
          <p:cNvSpPr/>
          <p:nvPr/>
        </p:nvSpPr>
        <p:spPr>
          <a:xfrm rot="19973858">
            <a:off x="6782873" y="5043364"/>
            <a:ext cx="1481303" cy="369332"/>
          </a:xfrm>
          <a:prstGeom prst="rect">
            <a:avLst/>
          </a:prstGeom>
        </p:spPr>
        <p:txBody>
          <a:bodyPr wrap="none">
            <a:spAutoFit/>
          </a:bodyPr>
          <a:lstStyle/>
          <a:p>
            <a:r>
              <a:rPr lang="en-GB" dirty="0">
                <a:solidFill>
                  <a:srgbClr val="FF0000"/>
                </a:solidFill>
              </a:rPr>
              <a:t>UNDERSTAND</a:t>
            </a:r>
            <a:endParaRPr lang="en-US" dirty="0">
              <a:solidFill>
                <a:srgbClr val="FF0000"/>
              </a:solidFill>
            </a:endParaRPr>
          </a:p>
        </p:txBody>
      </p:sp>
    </p:spTree>
    <p:extLst>
      <p:ext uri="{BB962C8B-B14F-4D97-AF65-F5344CB8AC3E}">
        <p14:creationId xmlns:p14="http://schemas.microsoft.com/office/powerpoint/2010/main" val="363559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3" name="Picture 22" descr="A picture containing outdoor, ground&#10;&#10;Description generated with high confidence">
            <a:extLst>
              <a:ext uri="{FF2B5EF4-FFF2-40B4-BE49-F238E27FC236}">
                <a16:creationId xmlns:a16="http://schemas.microsoft.com/office/drawing/2014/main" id="{770FADD7-8941-4F96-9006-4089C5F19E01}"/>
              </a:ext>
            </a:extLst>
          </p:cNvPr>
          <p:cNvPicPr>
            <a:picLocks noChangeAspect="1"/>
          </p:cNvPicPr>
          <p:nvPr/>
        </p:nvPicPr>
        <p:blipFill rotWithShape="1">
          <a:blip r:embed="rId3">
            <a:extLst>
              <a:ext uri="{28A0092B-C50C-407E-A947-70E740481C1C}">
                <a14:useLocalDpi xmlns:a14="http://schemas.microsoft.com/office/drawing/2010/main" val="0"/>
              </a:ext>
            </a:extLst>
          </a:blip>
          <a:srcRect b="-126"/>
          <a:stretch/>
        </p:blipFill>
        <p:spPr>
          <a:xfrm>
            <a:off x="1" y="-21216"/>
            <a:ext cx="12191999" cy="6879216"/>
          </a:xfrm>
          <a:prstGeom prst="rect">
            <a:avLst/>
          </a:prstGeom>
        </p:spPr>
      </p:pic>
      <p:sp>
        <p:nvSpPr>
          <p:cNvPr id="129" name="Shape 129"/>
          <p:cNvSpPr txBox="1">
            <a:spLocks noGrp="1"/>
          </p:cNvSpPr>
          <p:nvPr>
            <p:ph type="title"/>
          </p:nvPr>
        </p:nvSpPr>
        <p:spPr>
          <a:xfrm>
            <a:off x="760184" y="481533"/>
            <a:ext cx="4176464" cy="973500"/>
          </a:xfrm>
          <a:prstGeom prst="rect">
            <a:avLst/>
          </a:prstGeom>
        </p:spPr>
        <p:txBody>
          <a:bodyPr vert="horz" lIns="91425" tIns="91425" rIns="91425" bIns="91425" rtlCol="0" anchor="b" anchorCtr="0">
            <a:noAutofit/>
          </a:bodyPr>
          <a:lstStyle/>
          <a:p>
            <a:r>
              <a:rPr lang="en-US" sz="3600" dirty="0">
                <a:solidFill>
                  <a:schemeClr val="bg1"/>
                </a:solidFill>
                <a:latin typeface="Trebuchet MS" panose="020B0603020202020204" pitchFamily="34" charset="0"/>
                <a:cs typeface="Aldhabi" panose="020B0604020202020204" pitchFamily="2" charset="-78"/>
              </a:rPr>
              <a:t>Wolsey Academy’s Learning Worlds</a:t>
            </a:r>
            <a:endParaRPr lang="en" sz="3600" dirty="0">
              <a:solidFill>
                <a:schemeClr val="bg1"/>
              </a:solidFill>
              <a:latin typeface="Trebuchet MS" panose="020B0603020202020204" pitchFamily="34" charset="0"/>
              <a:cs typeface="Aldhabi" panose="020B0604020202020204" pitchFamily="2" charset="-78"/>
            </a:endParaRPr>
          </a:p>
        </p:txBody>
      </p:sp>
      <p:sp>
        <p:nvSpPr>
          <p:cNvPr id="131" name="Shape 131"/>
          <p:cNvSpPr txBox="1">
            <a:spLocks noGrp="1"/>
          </p:cNvSpPr>
          <p:nvPr>
            <p:ph type="body" idx="1"/>
          </p:nvPr>
        </p:nvSpPr>
        <p:spPr>
          <a:xfrm>
            <a:off x="417667" y="1863641"/>
            <a:ext cx="5072751" cy="3245732"/>
          </a:xfrm>
          <a:prstGeom prst="rect">
            <a:avLst/>
          </a:prstGeom>
        </p:spPr>
        <p:txBody>
          <a:bodyPr vert="horz" lIns="91425" tIns="91425" rIns="91425" bIns="91425" rtlCol="0" anchor="t" anchorCtr="0">
            <a:noAutofit/>
          </a:bodyPr>
          <a:lstStyle/>
          <a:p>
            <a:pPr>
              <a:buNone/>
            </a:pPr>
            <a:r>
              <a:rPr lang="en" sz="1400" dirty="0">
                <a:solidFill>
                  <a:schemeClr val="bg1"/>
                </a:solidFill>
              </a:rPr>
              <a:t>Our Learning Worlds make for engaging homework and class tasks. Pupils take on the role of a protagonist and </a:t>
            </a:r>
            <a:r>
              <a:rPr lang="en-GB" sz="1400" dirty="0">
                <a:solidFill>
                  <a:schemeClr val="bg1"/>
                </a:solidFill>
              </a:rPr>
              <a:t>adventure </a:t>
            </a:r>
            <a:r>
              <a:rPr lang="en" sz="1400" dirty="0">
                <a:solidFill>
                  <a:schemeClr val="bg1"/>
                </a:solidFill>
              </a:rPr>
              <a:t>through a series of </a:t>
            </a:r>
            <a:r>
              <a:rPr lang="en-GB" sz="1400" dirty="0">
                <a:solidFill>
                  <a:schemeClr val="bg1"/>
                </a:solidFill>
              </a:rPr>
              <a:t>levels and maps</a:t>
            </a:r>
            <a:r>
              <a:rPr lang="en" sz="1400" dirty="0">
                <a:solidFill>
                  <a:schemeClr val="bg1"/>
                </a:solidFill>
              </a:rPr>
              <a:t>. </a:t>
            </a:r>
            <a:r>
              <a:rPr lang="en-GB" sz="1400" dirty="0">
                <a:solidFill>
                  <a:schemeClr val="bg1"/>
                </a:solidFill>
              </a:rPr>
              <a:t>As they do so computer controlled characters pass on course specific information and different scenarios and ‘Wolsey College’ in-game tests build their confidence and skills.</a:t>
            </a:r>
            <a:endParaRPr lang="en" sz="1400" dirty="0">
              <a:solidFill>
                <a:schemeClr val="bg1"/>
              </a:solidFill>
            </a:endParaRPr>
          </a:p>
          <a:p>
            <a:pPr>
              <a:buNone/>
            </a:pPr>
            <a:endParaRPr lang="en" sz="1400" dirty="0">
              <a:solidFill>
                <a:schemeClr val="bg1"/>
              </a:solidFill>
            </a:endParaRPr>
          </a:p>
          <a:p>
            <a:pPr>
              <a:buNone/>
            </a:pPr>
            <a:r>
              <a:rPr lang="en" sz="1400" dirty="0">
                <a:solidFill>
                  <a:schemeClr val="bg1"/>
                </a:solidFill>
              </a:rPr>
              <a:t>Told in a format pupils love they complete </a:t>
            </a:r>
            <a:r>
              <a:rPr lang="en-GB" sz="1400" dirty="0">
                <a:solidFill>
                  <a:schemeClr val="bg1"/>
                </a:solidFill>
              </a:rPr>
              <a:t>a SOW specific task book at home. They then come to class </a:t>
            </a:r>
            <a:r>
              <a:rPr lang="en" sz="1400" dirty="0">
                <a:solidFill>
                  <a:schemeClr val="bg1"/>
                </a:solidFill>
              </a:rPr>
              <a:t>ready to </a:t>
            </a:r>
            <a:r>
              <a:rPr lang="en-GB" sz="1400" dirty="0">
                <a:solidFill>
                  <a:schemeClr val="bg1"/>
                </a:solidFill>
              </a:rPr>
              <a:t>instantly </a:t>
            </a:r>
            <a:r>
              <a:rPr lang="en" sz="1400" dirty="0">
                <a:solidFill>
                  <a:schemeClr val="bg1"/>
                </a:solidFill>
              </a:rPr>
              <a:t>delve deeper into the </a:t>
            </a:r>
            <a:r>
              <a:rPr lang="en-GB" sz="1400" dirty="0">
                <a:solidFill>
                  <a:schemeClr val="bg1"/>
                </a:solidFill>
              </a:rPr>
              <a:t>skills and </a:t>
            </a:r>
            <a:r>
              <a:rPr lang="en" sz="1400" dirty="0">
                <a:solidFill>
                  <a:schemeClr val="bg1"/>
                </a:solidFill>
              </a:rPr>
              <a:t>analysis they need to become effective learners – </a:t>
            </a:r>
            <a:r>
              <a:rPr lang="en-GB" sz="1400" dirty="0">
                <a:solidFill>
                  <a:schemeClr val="bg1"/>
                </a:solidFill>
              </a:rPr>
              <a:t>and ace their exams.</a:t>
            </a:r>
          </a:p>
          <a:p>
            <a:pPr>
              <a:buNone/>
            </a:pPr>
            <a:endParaRPr lang="en-GB" sz="1400" dirty="0">
              <a:solidFill>
                <a:schemeClr val="bg1"/>
              </a:solidFill>
            </a:endParaRPr>
          </a:p>
          <a:p>
            <a:pPr>
              <a:buNone/>
            </a:pPr>
            <a:r>
              <a:rPr lang="en-GB" sz="1400" dirty="0">
                <a:solidFill>
                  <a:schemeClr val="bg1"/>
                </a:solidFill>
              </a:rPr>
              <a:t>Make the most of your class time and try them for free at:</a:t>
            </a:r>
            <a:endParaRPr lang="en" sz="1400" dirty="0">
              <a:solidFill>
                <a:schemeClr val="bg1"/>
              </a:solidFill>
            </a:endParaRPr>
          </a:p>
          <a:p>
            <a:pPr>
              <a:buNone/>
            </a:pPr>
            <a:endParaRPr lang="en" sz="1400" dirty="0">
              <a:solidFill>
                <a:schemeClr val="bg1"/>
              </a:solidFill>
            </a:endParaRPr>
          </a:p>
          <a:p>
            <a:pPr marL="457189" indent="-228594">
              <a:spcAft>
                <a:spcPts val="1000"/>
              </a:spcAft>
            </a:pPr>
            <a:r>
              <a:rPr lang="en" sz="1400" dirty="0">
                <a:solidFill>
                  <a:schemeClr val="bg1"/>
                </a:solidFill>
                <a:hlinkClick r:id="rId4"/>
              </a:rPr>
              <a:t>www.wolseyacademy.com</a:t>
            </a:r>
            <a:endParaRPr lang="en" sz="1400" dirty="0">
              <a:solidFill>
                <a:schemeClr val="bg1"/>
              </a:solidFill>
            </a:endParaRPr>
          </a:p>
          <a:p>
            <a:pPr marL="457189" indent="-228594">
              <a:spcAft>
                <a:spcPts val="1000"/>
              </a:spcAft>
            </a:pPr>
            <a:r>
              <a:rPr lang="en" sz="1400" dirty="0">
                <a:solidFill>
                  <a:schemeClr val="bg1"/>
                </a:solidFill>
              </a:rPr>
              <a:t>thomas@wolseyacademy.com</a:t>
            </a:r>
          </a:p>
          <a:p>
            <a:pPr marL="457189" indent="-228594">
              <a:spcAft>
                <a:spcPts val="1000"/>
              </a:spcAft>
            </a:pPr>
            <a:r>
              <a:rPr lang="en" sz="1400" dirty="0">
                <a:solidFill>
                  <a:schemeClr val="bg1"/>
                </a:solidFill>
              </a:rPr>
              <a:t>@wolseyacademy</a:t>
            </a:r>
          </a:p>
        </p:txBody>
      </p:sp>
      <p:pic>
        <p:nvPicPr>
          <p:cNvPr id="2" name="Picture 1">
            <a:extLst>
              <a:ext uri="{FF2B5EF4-FFF2-40B4-BE49-F238E27FC236}">
                <a16:creationId xmlns:a16="http://schemas.microsoft.com/office/drawing/2014/main" id="{FA6704A7-F158-4541-BE48-E20183FCEBB4}"/>
              </a:ext>
            </a:extLst>
          </p:cNvPr>
          <p:cNvPicPr>
            <a:picLocks noChangeAspect="1"/>
          </p:cNvPicPr>
          <p:nvPr/>
        </p:nvPicPr>
        <p:blipFill>
          <a:blip r:embed="rId5"/>
          <a:stretch>
            <a:fillRect/>
          </a:stretch>
        </p:blipFill>
        <p:spPr>
          <a:xfrm>
            <a:off x="238693" y="5666857"/>
            <a:ext cx="357947" cy="363236"/>
          </a:xfrm>
          <a:prstGeom prst="rect">
            <a:avLst/>
          </a:prstGeom>
          <a:noFill/>
          <a:ln w="3175">
            <a:noFill/>
          </a:ln>
        </p:spPr>
      </p:pic>
      <p:pic>
        <p:nvPicPr>
          <p:cNvPr id="4" name="Picture 3">
            <a:extLst>
              <a:ext uri="{FF2B5EF4-FFF2-40B4-BE49-F238E27FC236}">
                <a16:creationId xmlns:a16="http://schemas.microsoft.com/office/drawing/2014/main" id="{51C0E0CF-35ED-4165-AD4B-0F7357E2B44B}"/>
              </a:ext>
            </a:extLst>
          </p:cNvPr>
          <p:cNvPicPr>
            <a:picLocks noChangeAspect="1"/>
          </p:cNvPicPr>
          <p:nvPr/>
        </p:nvPicPr>
        <p:blipFill>
          <a:blip r:embed="rId6"/>
          <a:stretch>
            <a:fillRect/>
          </a:stretch>
        </p:blipFill>
        <p:spPr>
          <a:xfrm>
            <a:off x="238693" y="5306816"/>
            <a:ext cx="357947" cy="360040"/>
          </a:xfrm>
          <a:prstGeom prst="rect">
            <a:avLst/>
          </a:prstGeom>
          <a:noFill/>
          <a:ln w="3175">
            <a:noFill/>
          </a:ln>
        </p:spPr>
      </p:pic>
      <p:pic>
        <p:nvPicPr>
          <p:cNvPr id="5" name="Picture 4">
            <a:extLst>
              <a:ext uri="{FF2B5EF4-FFF2-40B4-BE49-F238E27FC236}">
                <a16:creationId xmlns:a16="http://schemas.microsoft.com/office/drawing/2014/main" id="{F84A9CFD-BB94-4F3D-B048-2DFD52893DD7}"/>
              </a:ext>
            </a:extLst>
          </p:cNvPr>
          <p:cNvPicPr>
            <a:picLocks noChangeAspect="1"/>
          </p:cNvPicPr>
          <p:nvPr/>
        </p:nvPicPr>
        <p:blipFill>
          <a:blip r:embed="rId7"/>
          <a:stretch>
            <a:fillRect/>
          </a:stretch>
        </p:blipFill>
        <p:spPr>
          <a:xfrm>
            <a:off x="238694" y="6026896"/>
            <a:ext cx="357945" cy="330493"/>
          </a:xfrm>
          <a:prstGeom prst="rect">
            <a:avLst/>
          </a:prstGeom>
          <a:noFill/>
          <a:ln w="3175">
            <a:noFill/>
          </a:ln>
        </p:spPr>
      </p:pic>
      <p:sp>
        <p:nvSpPr>
          <p:cNvPr id="12" name="AutoShape 2" descr="Image result for website logo">
            <a:extLst>
              <a:ext uri="{FF2B5EF4-FFF2-40B4-BE49-F238E27FC236}">
                <a16:creationId xmlns:a16="http://schemas.microsoft.com/office/drawing/2014/main" id="{F7BB601B-1E82-445F-80B5-9867BAF6F84D}"/>
              </a:ext>
            </a:extLst>
          </p:cNvPr>
          <p:cNvSpPr>
            <a:spLocks noChangeAspect="1" noChangeArrowheads="1"/>
          </p:cNvSpPr>
          <p:nvPr/>
        </p:nvSpPr>
        <p:spPr bwMode="auto">
          <a:xfrm>
            <a:off x="6565715" y="3456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pic>
        <p:nvPicPr>
          <p:cNvPr id="13" name="Picture 12" descr="A picture containing indoor&#10;&#10;Description generated with very high confidence">
            <a:extLst>
              <a:ext uri="{FF2B5EF4-FFF2-40B4-BE49-F238E27FC236}">
                <a16:creationId xmlns:a16="http://schemas.microsoft.com/office/drawing/2014/main" id="{0DCC40CB-D389-4CDB-9B7B-99EC8CE84B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3601" y="173742"/>
            <a:ext cx="3153215" cy="2562583"/>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BB808C7-C52D-45E3-B81A-C78F08153F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7504" y="1989165"/>
            <a:ext cx="3162741" cy="2562583"/>
          </a:xfrm>
          <a:prstGeom prst="rect">
            <a:avLst/>
          </a:prstGeom>
        </p:spPr>
      </p:pic>
      <p:pic>
        <p:nvPicPr>
          <p:cNvPr id="15" name="Picture 14" descr="A close up of a sign&#10;&#10;Description generated with high confidence">
            <a:extLst>
              <a:ext uri="{FF2B5EF4-FFF2-40B4-BE49-F238E27FC236}">
                <a16:creationId xmlns:a16="http://schemas.microsoft.com/office/drawing/2014/main" id="{2FB9D3B0-0ADB-47BD-83E5-9989329447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6846" y="4065939"/>
            <a:ext cx="3115111" cy="2562583"/>
          </a:xfrm>
          <a:prstGeom prst="rect">
            <a:avLst/>
          </a:prstGeom>
        </p:spPr>
      </p:pic>
    </p:spTree>
    <p:extLst>
      <p:ext uri="{BB962C8B-B14F-4D97-AF65-F5344CB8AC3E}">
        <p14:creationId xmlns:p14="http://schemas.microsoft.com/office/powerpoint/2010/main" val="3895131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sldNum" idx="12"/>
          </p:nvPr>
        </p:nvSpPr>
        <p:spPr>
          <a:xfrm>
            <a:off x="11409044" y="6333133"/>
            <a:ext cx="731600" cy="524800"/>
          </a:xfrm>
          <a:prstGeom prst="rect">
            <a:avLst/>
          </a:prstGeom>
        </p:spPr>
        <p:txBody>
          <a:bodyPr vert="horz" lIns="121900" tIns="121900" rIns="121900" bIns="121900" rtlCol="0" anchor="ctr" anchorCtr="0">
            <a:noAutofit/>
          </a:bodyPr>
          <a:lstStyle/>
          <a:p>
            <a:fld id="{00000000-1234-1234-1234-123412341234}" type="slidenum">
              <a:rPr lang="en"/>
              <a:pPr/>
              <a:t>21</a:t>
            </a:fld>
            <a:endParaRPr lang="en"/>
          </a:p>
        </p:txBody>
      </p:sp>
      <p:sp>
        <p:nvSpPr>
          <p:cNvPr id="2" name="TextBox 1"/>
          <p:cNvSpPr txBox="1"/>
          <p:nvPr/>
        </p:nvSpPr>
        <p:spPr>
          <a:xfrm>
            <a:off x="3224463" y="192507"/>
            <a:ext cx="6368716" cy="1200329"/>
          </a:xfrm>
          <a:prstGeom prst="rect">
            <a:avLst/>
          </a:prstGeom>
          <a:noFill/>
        </p:spPr>
        <p:txBody>
          <a:bodyPr wrap="square" rtlCol="0">
            <a:spAutoFit/>
          </a:bodyPr>
          <a:lstStyle/>
          <a:p>
            <a:pPr algn="ctr"/>
            <a:r>
              <a:rPr lang="en-US" sz="7200" dirty="0"/>
              <a:t>RESOURCES</a:t>
            </a:r>
          </a:p>
        </p:txBody>
      </p:sp>
      <p:sp>
        <p:nvSpPr>
          <p:cNvPr id="4" name="Down Arrow 3"/>
          <p:cNvSpPr/>
          <p:nvPr/>
        </p:nvSpPr>
        <p:spPr>
          <a:xfrm>
            <a:off x="4724400" y="2454443"/>
            <a:ext cx="3368841" cy="3878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418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396" y="155188"/>
            <a:ext cx="10515600" cy="1208842"/>
          </a:xfrm>
        </p:spPr>
        <p:txBody>
          <a:bodyPr>
            <a:normAutofit/>
          </a:bodyPr>
          <a:lstStyle/>
          <a:p>
            <a:pPr algn="ctr"/>
            <a:r>
              <a:rPr lang="en-US" sz="3200" dirty="0"/>
              <a:t>Do not check in your book… Complete this task from memory…</a:t>
            </a:r>
            <a:br>
              <a:rPr lang="en-US" sz="3200" dirty="0"/>
            </a:br>
            <a:r>
              <a:rPr lang="en-US" sz="3200" dirty="0"/>
              <a:t>What can you remember about the British in India? </a:t>
            </a:r>
          </a:p>
        </p:txBody>
      </p:sp>
      <p:sp>
        <p:nvSpPr>
          <p:cNvPr id="4" name="Content Placeholder 2"/>
          <p:cNvSpPr txBox="1">
            <a:spLocks/>
          </p:cNvSpPr>
          <p:nvPr/>
        </p:nvSpPr>
        <p:spPr>
          <a:xfrm>
            <a:off x="497175" y="1726367"/>
            <a:ext cx="5094156" cy="4524531"/>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Cops – Write down here every detail YOU can remember.</a:t>
            </a:r>
          </a:p>
        </p:txBody>
      </p:sp>
      <p:sp>
        <p:nvSpPr>
          <p:cNvPr id="6" name="Content Placeholder 2"/>
          <p:cNvSpPr txBox="1">
            <a:spLocks/>
          </p:cNvSpPr>
          <p:nvPr/>
        </p:nvSpPr>
        <p:spPr>
          <a:xfrm>
            <a:off x="6259644" y="1726366"/>
            <a:ext cx="5094156" cy="4524531"/>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Robbers – Move around the room and talk to others in the class – what ideas can you ‘steal’ from them?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326" y="807444"/>
            <a:ext cx="890557" cy="8905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1490" y="5336498"/>
            <a:ext cx="784115" cy="7841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118" y="5230056"/>
            <a:ext cx="890557" cy="890557"/>
          </a:xfrm>
          <a:prstGeom prst="rect">
            <a:avLst/>
          </a:prstGeom>
        </p:spPr>
      </p:pic>
    </p:spTree>
    <p:extLst>
      <p:ext uri="{BB962C8B-B14F-4D97-AF65-F5344CB8AC3E}">
        <p14:creationId xmlns:p14="http://schemas.microsoft.com/office/powerpoint/2010/main" val="361902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tprint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93" y="739879"/>
            <a:ext cx="4552034" cy="5241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ootprint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33731" y="739879"/>
            <a:ext cx="4619469" cy="5241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823" y="239843"/>
            <a:ext cx="4991724" cy="369332"/>
          </a:xfrm>
          <a:prstGeom prst="rect">
            <a:avLst/>
          </a:prstGeom>
          <a:noFill/>
        </p:spPr>
        <p:txBody>
          <a:bodyPr wrap="square" rtlCol="0">
            <a:spAutoFit/>
          </a:bodyPr>
          <a:lstStyle/>
          <a:p>
            <a:pPr algn="ctr"/>
            <a:r>
              <a:rPr lang="en-US" b="1" u="sng" dirty="0"/>
              <a:t>Put yourself in their shoes….</a:t>
            </a:r>
          </a:p>
        </p:txBody>
      </p:sp>
      <p:sp>
        <p:nvSpPr>
          <p:cNvPr id="11" name="TextBox 10"/>
          <p:cNvSpPr txBox="1"/>
          <p:nvPr/>
        </p:nvSpPr>
        <p:spPr>
          <a:xfrm>
            <a:off x="565879" y="543823"/>
            <a:ext cx="3500203" cy="369332"/>
          </a:xfrm>
          <a:prstGeom prst="rect">
            <a:avLst/>
          </a:prstGeom>
          <a:noFill/>
        </p:spPr>
        <p:txBody>
          <a:bodyPr wrap="square" rtlCol="0">
            <a:spAutoFit/>
          </a:bodyPr>
          <a:lstStyle/>
          <a:p>
            <a:pPr algn="ctr"/>
            <a:r>
              <a:rPr lang="en-US" b="1" dirty="0"/>
              <a:t>Ten Emotions you may be feeling…</a:t>
            </a:r>
          </a:p>
        </p:txBody>
      </p:sp>
      <p:sp>
        <p:nvSpPr>
          <p:cNvPr id="13" name="TextBox 12"/>
          <p:cNvSpPr txBox="1"/>
          <p:nvPr/>
        </p:nvSpPr>
        <p:spPr>
          <a:xfrm>
            <a:off x="437202" y="5927112"/>
            <a:ext cx="4824345" cy="369332"/>
          </a:xfrm>
          <a:prstGeom prst="rect">
            <a:avLst/>
          </a:prstGeom>
          <a:noFill/>
        </p:spPr>
        <p:txBody>
          <a:bodyPr wrap="square" rtlCol="0">
            <a:spAutoFit/>
          </a:bodyPr>
          <a:lstStyle/>
          <a:p>
            <a:pPr algn="ctr"/>
            <a:r>
              <a:rPr lang="en-US" b="1" dirty="0"/>
              <a:t>Write a sentence about how you are feeling</a:t>
            </a:r>
          </a:p>
        </p:txBody>
      </p:sp>
      <p:cxnSp>
        <p:nvCxnSpPr>
          <p:cNvPr id="14" name="Straight Arrow Connector 13"/>
          <p:cNvCxnSpPr/>
          <p:nvPr/>
        </p:nvCxnSpPr>
        <p:spPr>
          <a:xfrm>
            <a:off x="674557" y="793841"/>
            <a:ext cx="181143" cy="345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933731" y="5397126"/>
            <a:ext cx="539646" cy="399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37875" y="5397126"/>
            <a:ext cx="481565" cy="46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 descr="Image result for footprint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584" y="793841"/>
            <a:ext cx="4552034" cy="5241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footprint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61808" y="793841"/>
            <a:ext cx="4619469" cy="524119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097900" y="293805"/>
            <a:ext cx="4991724" cy="369332"/>
          </a:xfrm>
          <a:prstGeom prst="rect">
            <a:avLst/>
          </a:prstGeom>
          <a:noFill/>
        </p:spPr>
        <p:txBody>
          <a:bodyPr wrap="square" rtlCol="0">
            <a:spAutoFit/>
          </a:bodyPr>
          <a:lstStyle/>
          <a:p>
            <a:pPr algn="ctr"/>
            <a:r>
              <a:rPr lang="en-US" b="1" u="sng" dirty="0"/>
              <a:t>Put yourself in their shoes….</a:t>
            </a:r>
          </a:p>
        </p:txBody>
      </p:sp>
      <p:sp>
        <p:nvSpPr>
          <p:cNvPr id="31" name="TextBox 30"/>
          <p:cNvSpPr txBox="1"/>
          <p:nvPr/>
        </p:nvSpPr>
        <p:spPr>
          <a:xfrm>
            <a:off x="6393956" y="597785"/>
            <a:ext cx="3500203" cy="369332"/>
          </a:xfrm>
          <a:prstGeom prst="rect">
            <a:avLst/>
          </a:prstGeom>
          <a:noFill/>
        </p:spPr>
        <p:txBody>
          <a:bodyPr wrap="square" rtlCol="0">
            <a:spAutoFit/>
          </a:bodyPr>
          <a:lstStyle/>
          <a:p>
            <a:pPr algn="ctr"/>
            <a:r>
              <a:rPr lang="en-US" b="1" dirty="0"/>
              <a:t>Ten Emotions you may be feeling…</a:t>
            </a:r>
          </a:p>
        </p:txBody>
      </p:sp>
      <p:sp>
        <p:nvSpPr>
          <p:cNvPr id="32" name="TextBox 31"/>
          <p:cNvSpPr txBox="1"/>
          <p:nvPr/>
        </p:nvSpPr>
        <p:spPr>
          <a:xfrm>
            <a:off x="6265279" y="5981074"/>
            <a:ext cx="4824345" cy="369332"/>
          </a:xfrm>
          <a:prstGeom prst="rect">
            <a:avLst/>
          </a:prstGeom>
          <a:noFill/>
        </p:spPr>
        <p:txBody>
          <a:bodyPr wrap="square" rtlCol="0">
            <a:spAutoFit/>
          </a:bodyPr>
          <a:lstStyle/>
          <a:p>
            <a:pPr algn="ctr"/>
            <a:r>
              <a:rPr lang="en-US" b="1" dirty="0"/>
              <a:t>Write a sentence about how you are feeling</a:t>
            </a:r>
          </a:p>
        </p:txBody>
      </p:sp>
      <p:cxnSp>
        <p:nvCxnSpPr>
          <p:cNvPr id="33" name="Straight Arrow Connector 32"/>
          <p:cNvCxnSpPr/>
          <p:nvPr/>
        </p:nvCxnSpPr>
        <p:spPr>
          <a:xfrm>
            <a:off x="6502634" y="847803"/>
            <a:ext cx="181143" cy="345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761808" y="5451088"/>
            <a:ext cx="539646" cy="399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9065952" y="5451088"/>
            <a:ext cx="481565" cy="46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8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61499" y="218537"/>
            <a:ext cx="11503643" cy="1106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ed Rectangle 10"/>
          <p:cNvSpPr/>
          <p:nvPr/>
        </p:nvSpPr>
        <p:spPr>
          <a:xfrm>
            <a:off x="361499" y="1509726"/>
            <a:ext cx="11503643" cy="1106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Rounded Rectangle 11"/>
          <p:cNvSpPr/>
          <p:nvPr/>
        </p:nvSpPr>
        <p:spPr>
          <a:xfrm>
            <a:off x="318478" y="2809926"/>
            <a:ext cx="11503643" cy="1106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3" name="Rounded Rectangle 12"/>
          <p:cNvSpPr/>
          <p:nvPr/>
        </p:nvSpPr>
        <p:spPr>
          <a:xfrm>
            <a:off x="318478" y="4110126"/>
            <a:ext cx="11503643" cy="1106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 name="Rounded Rectangle 13"/>
          <p:cNvSpPr/>
          <p:nvPr/>
        </p:nvSpPr>
        <p:spPr>
          <a:xfrm>
            <a:off x="318477" y="5410326"/>
            <a:ext cx="11503643" cy="1106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 name="Rectangle 14"/>
          <p:cNvSpPr/>
          <p:nvPr/>
        </p:nvSpPr>
        <p:spPr>
          <a:xfrm>
            <a:off x="539646" y="218537"/>
            <a:ext cx="9578715" cy="1077218"/>
          </a:xfrm>
          <a:prstGeom prst="rect">
            <a:avLst/>
          </a:prstGeom>
        </p:spPr>
        <p:txBody>
          <a:bodyPr wrap="square">
            <a:spAutoFit/>
          </a:bodyPr>
          <a:lstStyle/>
          <a:p>
            <a:pPr algn="ctr"/>
            <a:r>
              <a:rPr lang="en-US" sz="1600" dirty="0">
                <a:solidFill>
                  <a:schemeClr val="tx1"/>
                </a:solidFill>
              </a:rPr>
              <a:t>FACTOR A:</a:t>
            </a:r>
          </a:p>
          <a:p>
            <a:pPr algn="ctr"/>
            <a:r>
              <a:rPr lang="en-US" sz="1600" b="1" dirty="0">
                <a:solidFill>
                  <a:schemeClr val="tx1"/>
                </a:solidFill>
              </a:rPr>
              <a:t>Indian Nationalism</a:t>
            </a:r>
            <a:r>
              <a:rPr lang="en-US" sz="1600" dirty="0">
                <a:solidFill>
                  <a:schemeClr val="tx1"/>
                </a:solidFill>
              </a:rPr>
              <a:t>: Many Indians, especially those that had been to university, were beginning to believe Indians should have more powers over their own lives. They were called Nationalists and they created their own ‘Indian National Congress’ – a place to meet, discuss ideas and make demands of the British.</a:t>
            </a:r>
          </a:p>
        </p:txBody>
      </p:sp>
      <p:sp>
        <p:nvSpPr>
          <p:cNvPr id="16" name="Rectangle 15"/>
          <p:cNvSpPr/>
          <p:nvPr/>
        </p:nvSpPr>
        <p:spPr>
          <a:xfrm>
            <a:off x="539646" y="1524229"/>
            <a:ext cx="9578715" cy="1077218"/>
          </a:xfrm>
          <a:prstGeom prst="rect">
            <a:avLst/>
          </a:prstGeom>
        </p:spPr>
        <p:txBody>
          <a:bodyPr wrap="square">
            <a:spAutoFit/>
          </a:bodyPr>
          <a:lstStyle/>
          <a:p>
            <a:pPr algn="ctr"/>
            <a:r>
              <a:rPr lang="en-US" sz="1600" dirty="0">
                <a:solidFill>
                  <a:schemeClr val="tx1"/>
                </a:solidFill>
              </a:rPr>
              <a:t>FACTOR B:</a:t>
            </a:r>
          </a:p>
          <a:p>
            <a:pPr algn="ctr"/>
            <a:r>
              <a:rPr lang="en-US" sz="1600" b="1" dirty="0">
                <a:solidFill>
                  <a:schemeClr val="tx1"/>
                </a:solidFill>
              </a:rPr>
              <a:t>World War I</a:t>
            </a:r>
            <a:r>
              <a:rPr lang="en-US" sz="1600" dirty="0">
                <a:solidFill>
                  <a:schemeClr val="tx1"/>
                </a:solidFill>
              </a:rPr>
              <a:t>: Millions of Indians volunteered to fight for the British Empire during the First World War. They thought the British would take them seriously and show respect for their efforts. </a:t>
            </a:r>
            <a:r>
              <a:rPr lang="en-US" sz="1600" dirty="0"/>
              <a:t>When the British did not change their attitude much many of these ex-soldiers felt betrayed and angry.</a:t>
            </a:r>
            <a:endParaRPr lang="en-US" sz="1600" dirty="0">
              <a:solidFill>
                <a:schemeClr val="tx1"/>
              </a:solidFill>
            </a:endParaRPr>
          </a:p>
        </p:txBody>
      </p:sp>
      <p:sp>
        <p:nvSpPr>
          <p:cNvPr id="17" name="Rectangle 16"/>
          <p:cNvSpPr/>
          <p:nvPr/>
        </p:nvSpPr>
        <p:spPr>
          <a:xfrm>
            <a:off x="539645" y="2800915"/>
            <a:ext cx="9578715" cy="1077218"/>
          </a:xfrm>
          <a:prstGeom prst="rect">
            <a:avLst/>
          </a:prstGeom>
        </p:spPr>
        <p:txBody>
          <a:bodyPr wrap="square">
            <a:spAutoFit/>
          </a:bodyPr>
          <a:lstStyle/>
          <a:p>
            <a:pPr algn="ctr"/>
            <a:r>
              <a:rPr lang="en-US" sz="1600" dirty="0">
                <a:solidFill>
                  <a:schemeClr val="tx1"/>
                </a:solidFill>
              </a:rPr>
              <a:t>FACTOR C:</a:t>
            </a:r>
          </a:p>
          <a:p>
            <a:pPr algn="ctr"/>
            <a:r>
              <a:rPr lang="en-US" sz="1600" b="1" dirty="0">
                <a:solidFill>
                  <a:schemeClr val="tx1"/>
                </a:solidFill>
              </a:rPr>
              <a:t>British ‘Commission’ into Home Rule</a:t>
            </a:r>
            <a:r>
              <a:rPr lang="en-US" sz="1600" dirty="0">
                <a:solidFill>
                  <a:schemeClr val="tx1"/>
                </a:solidFill>
              </a:rPr>
              <a:t>: Britain sent a team of politicians to India to investigate how India could be given more control over itself. Many Indians hoped they would be given ‘Home Rule’ and treated like the other colonies – Canada, Australia and New Zealand. </a:t>
            </a:r>
            <a:r>
              <a:rPr lang="en-US" sz="1600" dirty="0"/>
              <a:t>When nothing happened Indians felt betrayed again.</a:t>
            </a:r>
            <a:endParaRPr lang="en-US" sz="1600" dirty="0">
              <a:solidFill>
                <a:schemeClr val="tx1"/>
              </a:solidFill>
            </a:endParaRPr>
          </a:p>
        </p:txBody>
      </p:sp>
      <p:sp>
        <p:nvSpPr>
          <p:cNvPr id="18" name="Rectangle 17"/>
          <p:cNvSpPr/>
          <p:nvPr/>
        </p:nvSpPr>
        <p:spPr>
          <a:xfrm>
            <a:off x="9914958" y="986208"/>
            <a:ext cx="1076793" cy="338554"/>
          </a:xfrm>
          <a:prstGeom prst="rect">
            <a:avLst/>
          </a:prstGeom>
        </p:spPr>
        <p:txBody>
          <a:bodyPr wrap="square">
            <a:spAutoFit/>
          </a:bodyPr>
          <a:lstStyle/>
          <a:p>
            <a:pPr algn="ctr"/>
            <a:r>
              <a:rPr lang="en-US" sz="1600" dirty="0">
                <a:solidFill>
                  <a:schemeClr val="tx1"/>
                </a:solidFill>
              </a:rPr>
              <a:t>DATE:</a:t>
            </a:r>
          </a:p>
        </p:txBody>
      </p:sp>
      <p:sp>
        <p:nvSpPr>
          <p:cNvPr id="19" name="Rectangle 18"/>
          <p:cNvSpPr/>
          <p:nvPr/>
        </p:nvSpPr>
        <p:spPr>
          <a:xfrm>
            <a:off x="9937139" y="2262893"/>
            <a:ext cx="1076793" cy="338554"/>
          </a:xfrm>
          <a:prstGeom prst="rect">
            <a:avLst/>
          </a:prstGeom>
        </p:spPr>
        <p:txBody>
          <a:bodyPr wrap="square">
            <a:spAutoFit/>
          </a:bodyPr>
          <a:lstStyle/>
          <a:p>
            <a:pPr algn="ctr"/>
            <a:r>
              <a:rPr lang="en-US" sz="1600" dirty="0">
                <a:solidFill>
                  <a:schemeClr val="tx1"/>
                </a:solidFill>
              </a:rPr>
              <a:t>DATE:</a:t>
            </a:r>
          </a:p>
        </p:txBody>
      </p:sp>
      <p:sp>
        <p:nvSpPr>
          <p:cNvPr id="20" name="Rectangle 19"/>
          <p:cNvSpPr/>
          <p:nvPr/>
        </p:nvSpPr>
        <p:spPr>
          <a:xfrm>
            <a:off x="9914955" y="3564878"/>
            <a:ext cx="1076793" cy="338554"/>
          </a:xfrm>
          <a:prstGeom prst="rect">
            <a:avLst/>
          </a:prstGeom>
        </p:spPr>
        <p:txBody>
          <a:bodyPr wrap="square">
            <a:spAutoFit/>
          </a:bodyPr>
          <a:lstStyle/>
          <a:p>
            <a:pPr algn="ctr"/>
            <a:r>
              <a:rPr lang="en-US" sz="1600" dirty="0">
                <a:solidFill>
                  <a:schemeClr val="tx1"/>
                </a:solidFill>
              </a:rPr>
              <a:t>DATE:</a:t>
            </a:r>
          </a:p>
        </p:txBody>
      </p:sp>
      <p:sp>
        <p:nvSpPr>
          <p:cNvPr id="21" name="Rectangle 20"/>
          <p:cNvSpPr/>
          <p:nvPr/>
        </p:nvSpPr>
        <p:spPr>
          <a:xfrm>
            <a:off x="9893446" y="4901312"/>
            <a:ext cx="1076793" cy="338554"/>
          </a:xfrm>
          <a:prstGeom prst="rect">
            <a:avLst/>
          </a:prstGeom>
        </p:spPr>
        <p:txBody>
          <a:bodyPr wrap="square">
            <a:spAutoFit/>
          </a:bodyPr>
          <a:lstStyle/>
          <a:p>
            <a:pPr algn="ctr"/>
            <a:r>
              <a:rPr lang="en-US" sz="1600" dirty="0">
                <a:solidFill>
                  <a:schemeClr val="tx1"/>
                </a:solidFill>
              </a:rPr>
              <a:t>DATE:</a:t>
            </a:r>
          </a:p>
        </p:txBody>
      </p:sp>
      <p:sp>
        <p:nvSpPr>
          <p:cNvPr id="22" name="Rectangle 21"/>
          <p:cNvSpPr/>
          <p:nvPr/>
        </p:nvSpPr>
        <p:spPr>
          <a:xfrm>
            <a:off x="9914955" y="6177997"/>
            <a:ext cx="1076793" cy="338554"/>
          </a:xfrm>
          <a:prstGeom prst="rect">
            <a:avLst/>
          </a:prstGeom>
        </p:spPr>
        <p:txBody>
          <a:bodyPr wrap="square">
            <a:spAutoFit/>
          </a:bodyPr>
          <a:lstStyle/>
          <a:p>
            <a:pPr algn="ctr"/>
            <a:r>
              <a:rPr lang="en-US" sz="1600" dirty="0">
                <a:solidFill>
                  <a:schemeClr val="tx1"/>
                </a:solidFill>
              </a:rPr>
              <a:t>DATE:</a:t>
            </a:r>
          </a:p>
        </p:txBody>
      </p:sp>
      <p:sp>
        <p:nvSpPr>
          <p:cNvPr id="23" name="Rectangle 22"/>
          <p:cNvSpPr/>
          <p:nvPr/>
        </p:nvSpPr>
        <p:spPr>
          <a:xfrm>
            <a:off x="539644" y="4086611"/>
            <a:ext cx="9578715" cy="1077218"/>
          </a:xfrm>
          <a:prstGeom prst="rect">
            <a:avLst/>
          </a:prstGeom>
        </p:spPr>
        <p:txBody>
          <a:bodyPr wrap="square">
            <a:spAutoFit/>
          </a:bodyPr>
          <a:lstStyle/>
          <a:p>
            <a:pPr algn="ctr"/>
            <a:r>
              <a:rPr lang="en-US" sz="1600" dirty="0">
                <a:solidFill>
                  <a:schemeClr val="tx1"/>
                </a:solidFill>
              </a:rPr>
              <a:t>FACTOR D:</a:t>
            </a:r>
          </a:p>
          <a:p>
            <a:pPr algn="ctr"/>
            <a:r>
              <a:rPr lang="en-US" sz="1600" b="1" dirty="0" err="1">
                <a:solidFill>
                  <a:schemeClr val="tx1"/>
                </a:solidFill>
              </a:rPr>
              <a:t>Rowlatt</a:t>
            </a:r>
            <a:r>
              <a:rPr lang="en-US" sz="1600" b="1" dirty="0">
                <a:solidFill>
                  <a:schemeClr val="tx1"/>
                </a:solidFill>
              </a:rPr>
              <a:t> Act</a:t>
            </a:r>
            <a:r>
              <a:rPr lang="en-US" sz="1600" dirty="0">
                <a:solidFill>
                  <a:schemeClr val="tx1"/>
                </a:solidFill>
              </a:rPr>
              <a:t>: A British politician was worried about the Indians protesting – so they passed a new law which brought the country under ‘Marshall Law’. This meant the British Army was in complete control. Indians were not allowed out of their houses at certain times of the day and were banned from meeting together in large groups.</a:t>
            </a:r>
          </a:p>
        </p:txBody>
      </p:sp>
      <p:sp>
        <p:nvSpPr>
          <p:cNvPr id="24" name="Rectangle 23"/>
          <p:cNvSpPr/>
          <p:nvPr/>
        </p:nvSpPr>
        <p:spPr>
          <a:xfrm>
            <a:off x="539644" y="5392891"/>
            <a:ext cx="9578715" cy="830997"/>
          </a:xfrm>
          <a:prstGeom prst="rect">
            <a:avLst/>
          </a:prstGeom>
        </p:spPr>
        <p:txBody>
          <a:bodyPr wrap="square">
            <a:spAutoFit/>
          </a:bodyPr>
          <a:lstStyle/>
          <a:p>
            <a:pPr algn="ctr"/>
            <a:r>
              <a:rPr lang="en-US" sz="1600" dirty="0">
                <a:solidFill>
                  <a:schemeClr val="tx1"/>
                </a:solidFill>
              </a:rPr>
              <a:t>FACTOR E: </a:t>
            </a:r>
          </a:p>
          <a:p>
            <a:pPr algn="ctr"/>
            <a:r>
              <a:rPr lang="en-US" sz="1600" b="1" dirty="0">
                <a:solidFill>
                  <a:schemeClr val="tx1"/>
                </a:solidFill>
              </a:rPr>
              <a:t>Amritsar Massacre: </a:t>
            </a:r>
            <a:r>
              <a:rPr lang="en-US" sz="1600" dirty="0"/>
              <a:t>Angry at the </a:t>
            </a:r>
            <a:r>
              <a:rPr lang="en-US" sz="1600" dirty="0" err="1"/>
              <a:t>Rowlatt</a:t>
            </a:r>
            <a:r>
              <a:rPr lang="en-US" sz="1600" dirty="0"/>
              <a:t> act a group of several hundred Indians met to protest. The British Army opened fire on them killing 400 people including some woman and children that had joined.</a:t>
            </a:r>
            <a:endParaRPr lang="en-US" sz="1600" dirty="0">
              <a:solidFill>
                <a:schemeClr val="tx1"/>
              </a:solidFill>
            </a:endParaRPr>
          </a:p>
        </p:txBody>
      </p:sp>
      <p:pic>
        <p:nvPicPr>
          <p:cNvPr id="2050" name="Picture 2" descr="Image result for turban soldier cartoon"/>
          <p:cNvPicPr>
            <a:picLocks noChangeAspect="1" noChangeArrowheads="1"/>
          </p:cNvPicPr>
          <p:nvPr/>
        </p:nvPicPr>
        <p:blipFill rotWithShape="1">
          <a:blip r:embed="rId3">
            <a:extLst>
              <a:ext uri="{28A0092B-C50C-407E-A947-70E740481C1C}">
                <a14:useLocalDpi xmlns:a14="http://schemas.microsoft.com/office/drawing/2010/main" val="0"/>
              </a:ext>
            </a:extLst>
          </a:blip>
          <a:srcRect l="35101" t="6205" r="34580" b="49512"/>
          <a:stretch/>
        </p:blipFill>
        <p:spPr bwMode="auto">
          <a:xfrm>
            <a:off x="11124743" y="1682106"/>
            <a:ext cx="462452" cy="715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23225">
            <a:off x="11100206" y="5555594"/>
            <a:ext cx="496186" cy="49618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5386" y="4368274"/>
            <a:ext cx="483096" cy="483096"/>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0274" y="3031558"/>
            <a:ext cx="533320" cy="53332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3932" y="411208"/>
            <a:ext cx="691875" cy="691875"/>
          </a:xfrm>
          <a:prstGeom prst="rect">
            <a:avLst/>
          </a:prstGeom>
        </p:spPr>
      </p:pic>
    </p:spTree>
    <p:extLst>
      <p:ext uri="{BB962C8B-B14F-4D97-AF65-F5344CB8AC3E}">
        <p14:creationId xmlns:p14="http://schemas.microsoft.com/office/powerpoint/2010/main" val="336124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algn="ctr"/>
            <a:fld id="{00000000-1234-1234-1234-123412341234}" type="slidenum">
              <a:rPr lang="en" sz="1600"/>
              <a:pPr algn="ctr"/>
              <a:t>25</a:t>
            </a:fld>
            <a:endParaRPr lang="en" sz="1600"/>
          </a:p>
        </p:txBody>
      </p:sp>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99" y="256466"/>
            <a:ext cx="1483540" cy="1483540"/>
          </a:xfrm>
          <a:prstGeom prst="rect">
            <a:avLst/>
          </a:prstGeom>
        </p:spPr>
      </p:pic>
      <p:sp>
        <p:nvSpPr>
          <p:cNvPr id="6" name="Rectangle 5"/>
          <p:cNvSpPr/>
          <p:nvPr/>
        </p:nvSpPr>
        <p:spPr>
          <a:xfrm>
            <a:off x="2177539" y="240631"/>
            <a:ext cx="9485072" cy="737936"/>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Key word:	</a:t>
            </a:r>
            <a:endParaRPr lang="en-US" sz="1600" i="1" dirty="0">
              <a:solidFill>
                <a:srgbClr val="002060"/>
              </a:solidFill>
              <a:latin typeface="Arial Narrow" panose="020B0606020202030204" pitchFamily="34" charset="0"/>
            </a:endParaRPr>
          </a:p>
        </p:txBody>
      </p:sp>
      <p:sp>
        <p:nvSpPr>
          <p:cNvPr id="7" name="Rectangle 6"/>
          <p:cNvSpPr/>
          <p:nvPr/>
        </p:nvSpPr>
        <p:spPr>
          <a:xfrm>
            <a:off x="2177538" y="1221857"/>
            <a:ext cx="9485073" cy="1175763"/>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definition:</a:t>
            </a:r>
          </a:p>
          <a:p>
            <a:pPr algn="ctr"/>
            <a:r>
              <a:rPr lang="en-US" sz="1600" dirty="0">
                <a:solidFill>
                  <a:srgbClr val="002060"/>
                </a:solidFill>
              </a:rPr>
              <a:t>			</a:t>
            </a:r>
          </a:p>
          <a:p>
            <a:pPr algn="ctr"/>
            <a:endParaRPr lang="en-US" sz="1600" dirty="0">
              <a:solidFill>
                <a:srgbClr val="002060"/>
              </a:solidFill>
            </a:endParaRPr>
          </a:p>
          <a:p>
            <a:pPr algn="ctr"/>
            <a:r>
              <a:rPr lang="en-US" sz="1600" dirty="0">
                <a:solidFill>
                  <a:srgbClr val="002060"/>
                </a:solidFill>
              </a:rPr>
              <a:t>			</a:t>
            </a:r>
          </a:p>
        </p:txBody>
      </p:sp>
      <p:pic>
        <p:nvPicPr>
          <p:cNvPr id="8" name="Picture 7">
            <a:extLst>
              <a:ext uri="{FF2B5EF4-FFF2-40B4-BE49-F238E27FC236}">
                <a16:creationId xmlns:a16="http://schemas.microsoft.com/office/drawing/2014/main" id="{D144D7FE-2FAB-47EA-A92F-1A6A76978747}"/>
              </a:ext>
            </a:extLst>
          </p:cNvPr>
          <p:cNvPicPr>
            <a:picLocks noChangeAspect="1"/>
          </p:cNvPicPr>
          <p:nvPr/>
        </p:nvPicPr>
        <p:blipFill>
          <a:blip r:embed="rId4"/>
          <a:stretch>
            <a:fillRect/>
          </a:stretch>
        </p:blipFill>
        <p:spPr>
          <a:xfrm rot="21096674">
            <a:off x="10696551" y="285743"/>
            <a:ext cx="667381" cy="667381"/>
          </a:xfrm>
          <a:prstGeom prst="rect">
            <a:avLst/>
          </a:prstGeom>
        </p:spPr>
      </p:pic>
      <p:sp>
        <p:nvSpPr>
          <p:cNvPr id="9" name="Rectangle 8"/>
          <p:cNvSpPr/>
          <p:nvPr/>
        </p:nvSpPr>
        <p:spPr>
          <a:xfrm>
            <a:off x="2177534" y="2548120"/>
            <a:ext cx="4511057" cy="2499025"/>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sentence in which the word is used correctly:</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r>
              <a:rPr lang="en-US" sz="1600" dirty="0">
                <a:solidFill>
                  <a:srgbClr val="002060"/>
                </a:solidFill>
              </a:rPr>
              <a:t>	</a:t>
            </a:r>
          </a:p>
        </p:txBody>
      </p:sp>
      <p:sp>
        <p:nvSpPr>
          <p:cNvPr id="10" name="Rectangle 9"/>
          <p:cNvSpPr/>
          <p:nvPr/>
        </p:nvSpPr>
        <p:spPr>
          <a:xfrm>
            <a:off x="6882864" y="2548120"/>
            <a:ext cx="4779741" cy="1518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Create a question where the keyword is the answer:</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1" name="Rectangle 10"/>
          <p:cNvSpPr/>
          <p:nvPr/>
        </p:nvSpPr>
        <p:spPr>
          <a:xfrm>
            <a:off x="2192610" y="5197643"/>
            <a:ext cx="4495981" cy="14017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What other words are like this?</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2" name="Shape 248"/>
          <p:cNvSpPr txBox="1">
            <a:spLocks/>
          </p:cNvSpPr>
          <p:nvPr/>
        </p:nvSpPr>
        <p:spPr>
          <a:xfrm>
            <a:off x="64168" y="1910116"/>
            <a:ext cx="2049200" cy="159388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rgbClr val="002060"/>
                </a:solidFill>
              </a:rPr>
              <a:t>Glossary &amp; K</a:t>
            </a:r>
            <a:r>
              <a:rPr lang="en-US" sz="2667" b="1" dirty="0">
                <a:solidFill>
                  <a:srgbClr val="002060"/>
                </a:solidFill>
              </a:rPr>
              <a:t>e</a:t>
            </a:r>
            <a:r>
              <a:rPr lang="en" sz="2667" b="1" dirty="0">
                <a:solidFill>
                  <a:srgbClr val="002060"/>
                </a:solidFill>
              </a:rPr>
              <a:t>yword Spotlight</a:t>
            </a:r>
          </a:p>
        </p:txBody>
      </p:sp>
      <p:sp>
        <p:nvSpPr>
          <p:cNvPr id="14" name="Rectangle 13"/>
          <p:cNvSpPr/>
          <p:nvPr/>
        </p:nvSpPr>
        <p:spPr>
          <a:xfrm>
            <a:off x="6897941" y="4299283"/>
            <a:ext cx="4764665" cy="2300119"/>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Draw a small picture to help you remember this keyword:</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5" name="Shape 248"/>
          <p:cNvSpPr txBox="1">
            <a:spLocks/>
          </p:cNvSpPr>
          <p:nvPr/>
        </p:nvSpPr>
        <p:spPr>
          <a:xfrm>
            <a:off x="209350" y="3586467"/>
            <a:ext cx="1773911" cy="2726000"/>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US" sz="2667" b="1" dirty="0">
                <a:solidFill>
                  <a:srgbClr val="002060"/>
                </a:solidFill>
              </a:rPr>
              <a:t>Got it!</a:t>
            </a:r>
          </a:p>
          <a:p>
            <a:pPr algn="ctr"/>
            <a:endParaRPr lang="en-US" sz="2667" b="1" dirty="0">
              <a:solidFill>
                <a:srgbClr val="002060"/>
              </a:solidFill>
            </a:endParaRPr>
          </a:p>
          <a:p>
            <a:pPr algn="ctr"/>
            <a:r>
              <a:rPr lang="en-US" sz="2667" b="1" dirty="0">
                <a:solidFill>
                  <a:srgbClr val="002060"/>
                </a:solidFill>
              </a:rPr>
              <a:t>Almost!</a:t>
            </a:r>
          </a:p>
          <a:p>
            <a:pPr algn="ctr"/>
            <a:endParaRPr lang="en-US" sz="2667" b="1" dirty="0">
              <a:solidFill>
                <a:srgbClr val="002060"/>
              </a:solidFill>
            </a:endParaRPr>
          </a:p>
          <a:p>
            <a:pPr algn="ctr"/>
            <a:r>
              <a:rPr lang="en-US" sz="2667" b="1" dirty="0">
                <a:solidFill>
                  <a:srgbClr val="002060"/>
                </a:solidFill>
              </a:rPr>
              <a:t>Not Yet!</a:t>
            </a:r>
            <a:endParaRPr lang="en" sz="2667" b="1" dirty="0">
              <a:solidFill>
                <a:srgbClr val="002060"/>
              </a:solidFill>
            </a:endParaRPr>
          </a:p>
        </p:txBody>
      </p:sp>
      <p:sp>
        <p:nvSpPr>
          <p:cNvPr id="16" name="Shape 248"/>
          <p:cNvSpPr txBox="1">
            <a:spLocks/>
          </p:cNvSpPr>
          <p:nvPr/>
        </p:nvSpPr>
        <p:spPr>
          <a:xfrm>
            <a:off x="838325" y="4066923"/>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7" name="Shape 248"/>
          <p:cNvSpPr txBox="1">
            <a:spLocks/>
          </p:cNvSpPr>
          <p:nvPr/>
        </p:nvSpPr>
        <p:spPr>
          <a:xfrm>
            <a:off x="830957" y="4868009"/>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8" name="Shape 248"/>
          <p:cNvSpPr txBox="1">
            <a:spLocks/>
          </p:cNvSpPr>
          <p:nvPr/>
        </p:nvSpPr>
        <p:spPr>
          <a:xfrm>
            <a:off x="830955" y="5744165"/>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9" name="Rectangle 18"/>
          <p:cNvSpPr/>
          <p:nvPr/>
        </p:nvSpPr>
        <p:spPr>
          <a:xfrm>
            <a:off x="7101140" y="5197644"/>
            <a:ext cx="4307904" cy="1155160"/>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2060"/>
              </a:solidFill>
            </a:endParaRPr>
          </a:p>
        </p:txBody>
      </p:sp>
    </p:spTree>
    <p:extLst>
      <p:ext uri="{BB962C8B-B14F-4D97-AF65-F5344CB8AC3E}">
        <p14:creationId xmlns:p14="http://schemas.microsoft.com/office/powerpoint/2010/main" val="395839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396" y="155188"/>
            <a:ext cx="10515600" cy="1208842"/>
          </a:xfrm>
        </p:spPr>
        <p:txBody>
          <a:bodyPr>
            <a:normAutofit/>
          </a:bodyPr>
          <a:lstStyle/>
          <a:p>
            <a:pPr algn="ctr"/>
            <a:r>
              <a:rPr lang="en-US" sz="3200" u="sng" dirty="0"/>
              <a:t>Do not </a:t>
            </a:r>
            <a:r>
              <a:rPr lang="en-US" sz="3200" dirty="0"/>
              <a:t>check your book… complete this task from memory…</a:t>
            </a:r>
            <a:br>
              <a:rPr lang="en-US" sz="3200" dirty="0"/>
            </a:br>
            <a:r>
              <a:rPr lang="en-US" sz="3200" dirty="0"/>
              <a:t>What can you remember about the British in India? </a:t>
            </a:r>
          </a:p>
        </p:txBody>
      </p:sp>
      <p:sp>
        <p:nvSpPr>
          <p:cNvPr id="4" name="Content Placeholder 2"/>
          <p:cNvSpPr txBox="1">
            <a:spLocks/>
          </p:cNvSpPr>
          <p:nvPr/>
        </p:nvSpPr>
        <p:spPr>
          <a:xfrm>
            <a:off x="497175" y="1726367"/>
            <a:ext cx="5094156" cy="4524531"/>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Cops – Write down here every detail YOU can remember.</a:t>
            </a:r>
          </a:p>
        </p:txBody>
      </p:sp>
      <p:sp>
        <p:nvSpPr>
          <p:cNvPr id="6" name="Content Placeholder 2"/>
          <p:cNvSpPr txBox="1">
            <a:spLocks/>
          </p:cNvSpPr>
          <p:nvPr/>
        </p:nvSpPr>
        <p:spPr>
          <a:xfrm>
            <a:off x="6259644" y="1726366"/>
            <a:ext cx="5094156" cy="4524531"/>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Robbers – Move around the room and talk to others in the class – what ideas can you ‘steal’ from them?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326" y="807444"/>
            <a:ext cx="890557" cy="8905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1490" y="5336498"/>
            <a:ext cx="784115" cy="7841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118" y="5230056"/>
            <a:ext cx="890557" cy="890557"/>
          </a:xfrm>
          <a:prstGeom prst="rect">
            <a:avLst/>
          </a:prstGeom>
        </p:spPr>
      </p:pic>
      <p:pic>
        <p:nvPicPr>
          <p:cNvPr id="14"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770672" y="3969916"/>
            <a:ext cx="244475" cy="244475"/>
          </a:xfrm>
          <a:prstGeom prst="rect">
            <a:avLst/>
          </a:prstGeom>
        </p:spPr>
      </p:pic>
      <p:sp>
        <p:nvSpPr>
          <p:cNvPr id="15" name="Oval 14"/>
          <p:cNvSpPr/>
          <p:nvPr/>
        </p:nvSpPr>
        <p:spPr>
          <a:xfrm>
            <a:off x="1834568" y="317782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1834568" y="3177828"/>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7" name="TextBox 16"/>
          <p:cNvSpPr txBox="1"/>
          <p:nvPr/>
        </p:nvSpPr>
        <p:spPr>
          <a:xfrm>
            <a:off x="2177642" y="2673772"/>
            <a:ext cx="1366080" cy="461665"/>
          </a:xfrm>
          <a:prstGeom prst="rect">
            <a:avLst/>
          </a:prstGeom>
          <a:noFill/>
        </p:spPr>
        <p:txBody>
          <a:bodyPr wrap="none" rtlCol="0">
            <a:spAutoFit/>
          </a:bodyPr>
          <a:lstStyle/>
          <a:p>
            <a:pPr algn="ctr"/>
            <a:r>
              <a:rPr lang="en-GB" sz="2400" dirty="0"/>
              <a:t>1 minute</a:t>
            </a:r>
          </a:p>
        </p:txBody>
      </p:sp>
      <p:pic>
        <p:nvPicPr>
          <p:cNvPr id="26"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937537" y="3927525"/>
            <a:ext cx="244475" cy="244475"/>
          </a:xfrm>
          <a:prstGeom prst="rect">
            <a:avLst/>
          </a:prstGeom>
        </p:spPr>
      </p:pic>
      <p:sp>
        <p:nvSpPr>
          <p:cNvPr id="27" name="Oval 26"/>
          <p:cNvSpPr/>
          <p:nvPr/>
        </p:nvSpPr>
        <p:spPr>
          <a:xfrm>
            <a:off x="7802268" y="313543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7802268" y="3135437"/>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9" name="TextBox 28"/>
          <p:cNvSpPr txBox="1"/>
          <p:nvPr/>
        </p:nvSpPr>
        <p:spPr>
          <a:xfrm>
            <a:off x="8068398" y="2631381"/>
            <a:ext cx="1519968" cy="461665"/>
          </a:xfrm>
          <a:prstGeom prst="rect">
            <a:avLst/>
          </a:prstGeom>
          <a:noFill/>
        </p:spPr>
        <p:txBody>
          <a:bodyPr wrap="none" rtlCol="0">
            <a:spAutoFit/>
          </a:bodyPr>
          <a:lstStyle/>
          <a:p>
            <a:pPr algn="ctr"/>
            <a:r>
              <a:rPr lang="en-GB" sz="2400" dirty="0"/>
              <a:t>2 minutes</a:t>
            </a:r>
          </a:p>
        </p:txBody>
      </p:sp>
    </p:spTree>
    <p:extLst>
      <p:ext uri="{BB962C8B-B14F-4D97-AF65-F5344CB8AC3E}">
        <p14:creationId xmlns:p14="http://schemas.microsoft.com/office/powerpoint/2010/main" val="3214797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60000"/>
                                        <p:tgtEl>
                                          <p:spTgt spid="16"/>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14"/>
                                        </p:tgtEl>
                                      </p:cBhvr>
                                    </p:cmd>
                                  </p:childTnLst>
                                </p:cTn>
                              </p:par>
                            </p:childTnLst>
                          </p:cTn>
                        </p:par>
                      </p:childTnLst>
                    </p:cTn>
                  </p:par>
                </p:childTnLst>
              </p:cTn>
              <p:nextCondLst>
                <p:cond evt="onClick" delay="0">
                  <p:tgtEl>
                    <p:spTgt spid="1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120000"/>
                                        <p:tgtEl>
                                          <p:spTgt spid="28"/>
                                        </p:tgtEl>
                                      </p:cBhvr>
                                    </p:animEffect>
                                  </p:childTnLst>
                                </p:cTn>
                              </p:par>
                            </p:childTnLst>
                          </p:cTn>
                        </p:par>
                        <p:par>
                          <p:cTn id="18" fill="hold">
                            <p:stCondLst>
                              <p:cond delay="120000"/>
                            </p:stCondLst>
                            <p:childTnLst>
                              <p:par>
                                <p:cTn id="19" presetID="1" presetClass="mediacall" presetSubtype="0" fill="hold" nodeType="afterEffect">
                                  <p:stCondLst>
                                    <p:cond delay="0"/>
                                  </p:stCondLst>
                                  <p:childTnLst>
                                    <p:cmd type="call" cmd="playFrom(0.0)">
                                      <p:cBhvr>
                                        <p:cTn id="20" dur="2178" fill="hold"/>
                                        <p:tgtEl>
                                          <p:spTgt spid="26"/>
                                        </p:tgtEl>
                                      </p:cBhvr>
                                    </p:cmd>
                                  </p:childTnLst>
                                </p:cTn>
                              </p:par>
                            </p:childTnLst>
                          </p:cTn>
                        </p:par>
                      </p:childTnLst>
                    </p:cTn>
                  </p:par>
                </p:childTnLst>
              </p:cTn>
              <p:nextCondLst>
                <p:cond evt="onClick" delay="0">
                  <p:tgtEl>
                    <p:spTgt spid="27"/>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1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Shape 103"/>
        <p:cNvGrpSpPr/>
        <p:nvPr/>
      </p:nvGrpSpPr>
      <p:grpSpPr>
        <a:xfrm>
          <a:off x="0" y="0"/>
          <a:ext cx="0" cy="0"/>
          <a:chOff x="0" y="0"/>
          <a:chExt cx="0" cy="0"/>
        </a:xfrm>
      </p:grpSpPr>
      <p:sp>
        <p:nvSpPr>
          <p:cNvPr id="9" name="Rectangle 8">
            <a:extLst>
              <a:ext uri="{FF2B5EF4-FFF2-40B4-BE49-F238E27FC236}">
                <a16:creationId xmlns:a16="http://schemas.microsoft.com/office/drawing/2014/main" id="{739509C5-4B44-4225-8805-BF3C331B8C52}"/>
              </a:ext>
            </a:extLst>
          </p:cNvPr>
          <p:cNvSpPr/>
          <p:nvPr/>
        </p:nvSpPr>
        <p:spPr>
          <a:xfrm>
            <a:off x="1" y="0"/>
            <a:ext cx="3450340" cy="24993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4" name="Shape 104"/>
          <p:cNvSpPr txBox="1">
            <a:spLocks noGrp="1"/>
          </p:cNvSpPr>
          <p:nvPr>
            <p:ph type="title"/>
          </p:nvPr>
        </p:nvSpPr>
        <p:spPr>
          <a:xfrm>
            <a:off x="360969" y="138054"/>
            <a:ext cx="2728400" cy="781051"/>
          </a:xfrm>
          <a:prstGeom prst="rect">
            <a:avLst/>
          </a:prstGeom>
        </p:spPr>
        <p:txBody>
          <a:bodyPr vert="horz" lIns="121900" tIns="121900" rIns="121900" bIns="121900" rtlCol="0" anchor="t" anchorCtr="0">
            <a:noAutofit/>
          </a:bodyPr>
          <a:lstStyle/>
          <a:p>
            <a:pPr algn="ctr"/>
            <a:r>
              <a:rPr lang="en-GB" dirty="0">
                <a:solidFill>
                  <a:schemeClr val="bg1"/>
                </a:solidFill>
              </a:rPr>
              <a:t>The context:</a:t>
            </a:r>
            <a:br>
              <a:rPr lang="en-GB" dirty="0">
                <a:solidFill>
                  <a:schemeClr val="bg1"/>
                </a:solidFill>
              </a:rPr>
            </a:br>
            <a:r>
              <a:rPr lang="en-GB" sz="3200" dirty="0">
                <a:solidFill>
                  <a:schemeClr val="bg1"/>
                </a:solidFill>
              </a:rPr>
              <a:t>What do you know already?</a:t>
            </a:r>
            <a:endParaRPr lang="en" sz="3200" dirty="0">
              <a:solidFill>
                <a:schemeClr val="bg1"/>
              </a:solidFill>
            </a:endParaRPr>
          </a:p>
        </p:txBody>
      </p:sp>
      <p:sp>
        <p:nvSpPr>
          <p:cNvPr id="105" name="Shape 105"/>
          <p:cNvSpPr txBox="1">
            <a:spLocks noGrp="1"/>
          </p:cNvSpPr>
          <p:nvPr>
            <p:ph type="body" idx="2"/>
          </p:nvPr>
        </p:nvSpPr>
        <p:spPr>
          <a:xfrm>
            <a:off x="4372016" y="228493"/>
            <a:ext cx="7571295" cy="573787"/>
          </a:xfrm>
          <a:prstGeom prst="rect">
            <a:avLst/>
          </a:prstGeom>
        </p:spPr>
        <p:txBody>
          <a:bodyPr vert="horz" lIns="121900" tIns="121900" rIns="121900" bIns="121900" rtlCol="0" anchor="t" anchorCtr="0">
            <a:noAutofit/>
          </a:bodyPr>
          <a:lstStyle/>
          <a:p>
            <a:pPr algn="r">
              <a:buClr>
                <a:schemeClr val="dk1"/>
              </a:buClr>
              <a:buNone/>
            </a:pPr>
            <a:r>
              <a:rPr lang="en-US" sz="2400" b="1" dirty="0">
                <a:solidFill>
                  <a:srgbClr val="FF6600"/>
                </a:solidFill>
              </a:rPr>
              <a:t>The East India Company controlled most of India’s natural resources and trade for more than a hundred years.</a:t>
            </a:r>
            <a:endParaRPr lang="en" sz="2400" b="1" dirty="0">
              <a:solidFill>
                <a:srgbClr val="FF6600"/>
              </a:solidFill>
            </a:endParaRPr>
          </a:p>
          <a:p>
            <a:pPr algn="r">
              <a:buClr>
                <a:schemeClr val="dk1"/>
              </a:buClr>
              <a:buNone/>
            </a:pPr>
            <a:endParaRPr sz="2400" dirty="0"/>
          </a:p>
          <a:p>
            <a:pPr algn="r">
              <a:buNone/>
            </a:pPr>
            <a:endParaRPr sz="2400" dirty="0"/>
          </a:p>
        </p:txBody>
      </p:sp>
      <p:sp>
        <p:nvSpPr>
          <p:cNvPr id="10" name="Rectangle 9">
            <a:extLst>
              <a:ext uri="{FF2B5EF4-FFF2-40B4-BE49-F238E27FC236}">
                <a16:creationId xmlns:a16="http://schemas.microsoft.com/office/drawing/2014/main" id="{FF28EAE9-6DF8-4524-A365-F77A50868841}"/>
              </a:ext>
            </a:extLst>
          </p:cNvPr>
          <p:cNvSpPr/>
          <p:nvPr/>
        </p:nvSpPr>
        <p:spPr>
          <a:xfrm>
            <a:off x="-2" y="4988533"/>
            <a:ext cx="3450343" cy="18694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Shape 104">
            <a:extLst>
              <a:ext uri="{FF2B5EF4-FFF2-40B4-BE49-F238E27FC236}">
                <a16:creationId xmlns:a16="http://schemas.microsoft.com/office/drawing/2014/main" id="{365F7DC8-BBE9-424B-AAE1-71C09E2AF347}"/>
              </a:ext>
            </a:extLst>
          </p:cNvPr>
          <p:cNvSpPr txBox="1">
            <a:spLocks/>
          </p:cNvSpPr>
          <p:nvPr/>
        </p:nvSpPr>
        <p:spPr>
          <a:xfrm>
            <a:off x="180483" y="5045706"/>
            <a:ext cx="3089372" cy="1251053"/>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rt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GB" sz="3200" dirty="0">
                <a:solidFill>
                  <a:schemeClr val="bg1"/>
                </a:solidFill>
              </a:rPr>
              <a:t>Causes of Indian Independence</a:t>
            </a:r>
            <a:endParaRPr lang="en" sz="3200" dirty="0">
              <a:solidFill>
                <a:schemeClr val="bg1"/>
              </a:solidFill>
            </a:endParaRPr>
          </a:p>
        </p:txBody>
      </p:sp>
      <p:sp>
        <p:nvSpPr>
          <p:cNvPr id="16" name="Shape 105">
            <a:extLst>
              <a:ext uri="{FF2B5EF4-FFF2-40B4-BE49-F238E27FC236}">
                <a16:creationId xmlns:a16="http://schemas.microsoft.com/office/drawing/2014/main" id="{81438774-266F-4E70-941C-189544047815}"/>
              </a:ext>
            </a:extLst>
          </p:cNvPr>
          <p:cNvSpPr txBox="1">
            <a:spLocks/>
          </p:cNvSpPr>
          <p:nvPr/>
        </p:nvSpPr>
        <p:spPr>
          <a:xfrm>
            <a:off x="3563680" y="1760547"/>
            <a:ext cx="6829384" cy="5737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buClr>
                <a:schemeClr val="dk1"/>
              </a:buClr>
              <a:buFont typeface="Arial"/>
              <a:buNone/>
            </a:pPr>
            <a:r>
              <a:rPr lang="en-GB" sz="2400" b="1" dirty="0">
                <a:solidFill>
                  <a:srgbClr val="002060"/>
                </a:solidFill>
              </a:rPr>
              <a:t>The British introduced some positive things, like modern medicine and railways.</a:t>
            </a:r>
            <a:endParaRPr lang="en-GB" sz="2400" dirty="0">
              <a:solidFill>
                <a:srgbClr val="002060"/>
              </a:solidFill>
            </a:endParaRPr>
          </a:p>
        </p:txBody>
      </p:sp>
      <p:sp>
        <p:nvSpPr>
          <p:cNvPr id="14" name="Shape 105">
            <a:extLst>
              <a:ext uri="{FF2B5EF4-FFF2-40B4-BE49-F238E27FC236}">
                <a16:creationId xmlns:a16="http://schemas.microsoft.com/office/drawing/2014/main" id="{64CAD63F-3576-44A9-8DC0-B93784F77DE3}"/>
              </a:ext>
            </a:extLst>
          </p:cNvPr>
          <p:cNvSpPr txBox="1">
            <a:spLocks/>
          </p:cNvSpPr>
          <p:nvPr/>
        </p:nvSpPr>
        <p:spPr>
          <a:xfrm>
            <a:off x="4372015" y="2937722"/>
            <a:ext cx="7571295" cy="5737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lgn="r">
              <a:buClr>
                <a:schemeClr val="dk1"/>
              </a:buClr>
              <a:buFont typeface="Arial"/>
              <a:buNone/>
            </a:pPr>
            <a:r>
              <a:rPr lang="en-GB" sz="2400" b="1" dirty="0">
                <a:solidFill>
                  <a:srgbClr val="FF6600"/>
                </a:solidFill>
              </a:rPr>
              <a:t>However, they treated most Indians badly, stopped them from receiving the profits from Indian businesses and would not let them have any say in running their own country.</a:t>
            </a:r>
            <a:endParaRPr lang="en-GB" sz="2400" dirty="0"/>
          </a:p>
        </p:txBody>
      </p:sp>
      <p:sp>
        <p:nvSpPr>
          <p:cNvPr id="17" name="Shape 105">
            <a:extLst>
              <a:ext uri="{FF2B5EF4-FFF2-40B4-BE49-F238E27FC236}">
                <a16:creationId xmlns:a16="http://schemas.microsoft.com/office/drawing/2014/main" id="{4D866C4C-B2F4-4CD0-8D57-7C461858B7C4}"/>
              </a:ext>
            </a:extLst>
          </p:cNvPr>
          <p:cNvSpPr txBox="1">
            <a:spLocks/>
          </p:cNvSpPr>
          <p:nvPr/>
        </p:nvSpPr>
        <p:spPr>
          <a:xfrm>
            <a:off x="3630826" y="4976487"/>
            <a:ext cx="7417034" cy="57378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1pPr>
            <a:lvl2pPr marR="0" lvl="1"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2pPr>
            <a:lvl3pPr marR="0" lvl="2"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3pPr>
            <a:lvl4pPr marR="0" lvl="3"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4pPr>
            <a:lvl5pPr marR="0" lvl="4"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5pPr>
            <a:lvl6pPr marR="0" lvl="5"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6pPr>
            <a:lvl7pPr marR="0" lvl="6"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7pPr>
            <a:lvl8pPr marR="0" lvl="7"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8pPr>
            <a:lvl9pPr marR="0" lvl="8" algn="l" rtl="0">
              <a:lnSpc>
                <a:spcPct val="115000"/>
              </a:lnSpc>
              <a:spcBef>
                <a:spcPts val="0"/>
              </a:spcBef>
              <a:spcAft>
                <a:spcPts val="0"/>
              </a:spcAft>
              <a:buClr>
                <a:srgbClr val="CCCCCC"/>
              </a:buClr>
              <a:buSzPct val="100000"/>
              <a:buFont typeface="Nunito Sans"/>
              <a:buChar char="-"/>
              <a:defRPr sz="1100" b="0" i="0" u="none" strike="noStrike" cap="none">
                <a:solidFill>
                  <a:srgbClr val="666666"/>
                </a:solidFill>
                <a:latin typeface="Nunito Sans"/>
                <a:ea typeface="Nunito Sans"/>
                <a:cs typeface="Nunito Sans"/>
                <a:sym typeface="Nunito Sans"/>
              </a:defRPr>
            </a:lvl9pPr>
          </a:lstStyle>
          <a:p>
            <a:pPr>
              <a:buClr>
                <a:schemeClr val="dk1"/>
              </a:buClr>
              <a:buFont typeface="Arial"/>
              <a:buNone/>
            </a:pPr>
            <a:r>
              <a:rPr lang="en-GB" sz="2400" b="1" dirty="0">
                <a:solidFill>
                  <a:srgbClr val="002060"/>
                </a:solidFill>
              </a:rPr>
              <a:t>Many Indians began to protest and demand they had more control over their lives. Let’s look more closely at what happened in the 1900s.</a:t>
            </a:r>
            <a:endParaRPr lang="en-GB" sz="2400" dirty="0">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1501" y="5314950"/>
            <a:ext cx="981809" cy="9818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904" y="3292601"/>
            <a:ext cx="1075855" cy="107585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6403" y="1618611"/>
            <a:ext cx="1017189" cy="101718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680" y="253127"/>
            <a:ext cx="920179" cy="920179"/>
          </a:xfrm>
          <a:prstGeom prst="rect">
            <a:avLst/>
          </a:prstGeom>
        </p:spPr>
      </p:pic>
      <p:pic>
        <p:nvPicPr>
          <p:cNvPr id="18" name="Picture 17"/>
          <p:cNvPicPr>
            <a:picLocks noChangeAspect="1"/>
          </p:cNvPicPr>
          <p:nvPr/>
        </p:nvPicPr>
        <p:blipFill>
          <a:blip r:embed="rId8"/>
          <a:stretch>
            <a:fillRect/>
          </a:stretch>
        </p:blipFill>
        <p:spPr>
          <a:xfrm>
            <a:off x="-2" y="2499360"/>
            <a:ext cx="3450343" cy="2571750"/>
          </a:xfrm>
          <a:prstGeom prst="rect">
            <a:avLst/>
          </a:prstGeom>
        </p:spPr>
      </p:pic>
    </p:spTree>
    <p:extLst>
      <p:ext uri="{BB962C8B-B14F-4D97-AF65-F5344CB8AC3E}">
        <p14:creationId xmlns:p14="http://schemas.microsoft.com/office/powerpoint/2010/main" val="2957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additive="base">
                                        <p:cTn id="7" dur="500" fill="hold"/>
                                        <p:tgtEl>
                                          <p:spTgt spid="1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16" grpId="0"/>
      <p:bldP spid="1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sldNum" idx="12"/>
          </p:nvPr>
        </p:nvSpPr>
        <p:spPr>
          <a:xfrm>
            <a:off x="11409044" y="6333133"/>
            <a:ext cx="731600" cy="524800"/>
          </a:xfrm>
          <a:prstGeom prst="rect">
            <a:avLst/>
          </a:prstGeom>
        </p:spPr>
        <p:txBody>
          <a:bodyPr vert="horz" lIns="121900" tIns="121900" rIns="121900" bIns="121900" rtlCol="0" anchor="ctr" anchorCtr="0">
            <a:noAutofit/>
          </a:bodyPr>
          <a:lstStyle/>
          <a:p>
            <a:fld id="{00000000-1234-1234-1234-123412341234}" type="slidenum">
              <a:rPr lang="en"/>
              <a:pPr/>
              <a:t>5</a:t>
            </a:fld>
            <a:endParaRPr lang="en"/>
          </a:p>
        </p:txBody>
      </p:sp>
      <p:sp>
        <p:nvSpPr>
          <p:cNvPr id="2" name="TextBox 1"/>
          <p:cNvSpPr txBox="1"/>
          <p:nvPr/>
        </p:nvSpPr>
        <p:spPr>
          <a:xfrm>
            <a:off x="0" y="448539"/>
            <a:ext cx="12012627" cy="1107996"/>
          </a:xfrm>
          <a:prstGeom prst="rect">
            <a:avLst/>
          </a:prstGeom>
          <a:noFill/>
        </p:spPr>
        <p:txBody>
          <a:bodyPr wrap="square" rtlCol="0">
            <a:spAutoFit/>
          </a:bodyPr>
          <a:lstStyle/>
          <a:p>
            <a:pPr algn="ctr"/>
            <a:r>
              <a:rPr lang="en-US" sz="4800" i="1" dirty="0"/>
              <a:t>Memory is the ‘echo’ of learning</a:t>
            </a:r>
          </a:p>
          <a:p>
            <a:pPr algn="ctr"/>
            <a:r>
              <a:rPr lang="en-US" sz="1200" i="1" dirty="0"/>
              <a:t>- </a:t>
            </a:r>
            <a:r>
              <a:rPr lang="en-US" i="1" dirty="0"/>
              <a:t>David T Willingham</a:t>
            </a:r>
          </a:p>
        </p:txBody>
      </p:sp>
      <p:sp>
        <p:nvSpPr>
          <p:cNvPr id="5" name="TextBox 4"/>
          <p:cNvSpPr txBox="1"/>
          <p:nvPr/>
        </p:nvSpPr>
        <p:spPr>
          <a:xfrm>
            <a:off x="179373" y="2298681"/>
            <a:ext cx="12012627" cy="2308324"/>
          </a:xfrm>
          <a:prstGeom prst="rect">
            <a:avLst/>
          </a:prstGeom>
          <a:noFill/>
        </p:spPr>
        <p:txBody>
          <a:bodyPr wrap="square" rtlCol="0">
            <a:spAutoFit/>
          </a:bodyPr>
          <a:lstStyle/>
          <a:p>
            <a:pPr algn="ctr"/>
            <a:r>
              <a:rPr lang="en-US" sz="4800" dirty="0"/>
              <a:t>We will learn the ‘factors’ behind Indian Independence by completing </a:t>
            </a:r>
            <a:r>
              <a:rPr lang="en-US" sz="4800" dirty="0" smtClean="0"/>
              <a:t>three* </a:t>
            </a:r>
            <a:r>
              <a:rPr lang="en-US" sz="4800" dirty="0"/>
              <a:t>different tasks with one set of resources.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279" y="4713588"/>
            <a:ext cx="1512962" cy="15129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401" y="200815"/>
            <a:ext cx="1326443" cy="1326443"/>
          </a:xfrm>
          <a:prstGeom prst="rect">
            <a:avLst/>
          </a:prstGeom>
        </p:spPr>
      </p:pic>
    </p:spTree>
    <p:extLst>
      <p:ext uri="{BB962C8B-B14F-4D97-AF65-F5344CB8AC3E}">
        <p14:creationId xmlns:p14="http://schemas.microsoft.com/office/powerpoint/2010/main" val="142106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Rectangle 1"/>
          <p:cNvSpPr/>
          <p:nvPr/>
        </p:nvSpPr>
        <p:spPr>
          <a:xfrm>
            <a:off x="0" y="0"/>
            <a:ext cx="36744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Shape 248"/>
          <p:cNvSpPr txBox="1">
            <a:spLocks noGrp="1"/>
          </p:cNvSpPr>
          <p:nvPr>
            <p:ph type="title"/>
          </p:nvPr>
        </p:nvSpPr>
        <p:spPr>
          <a:xfrm>
            <a:off x="312600" y="767333"/>
            <a:ext cx="2728400" cy="3365755"/>
          </a:xfrm>
          <a:prstGeom prst="rect">
            <a:avLst/>
          </a:prstGeom>
        </p:spPr>
        <p:txBody>
          <a:bodyPr vert="horz" lIns="121900" tIns="121900" rIns="121900" bIns="121900" rtlCol="0" anchor="t" anchorCtr="0">
            <a:noAutofit/>
          </a:bodyPr>
          <a:lstStyle/>
          <a:p>
            <a:pPr algn="ctr">
              <a:spcBef>
                <a:spcPts val="0"/>
              </a:spcBef>
            </a:pPr>
            <a:r>
              <a:rPr lang="en" sz="2667" b="1" dirty="0"/>
              <a:t>QUIZ QUIZ TRADE</a:t>
            </a:r>
            <a:r>
              <a:rPr lang="en" sz="2667" dirty="0"/>
              <a:t/>
            </a:r>
            <a:br>
              <a:rPr lang="en" sz="2667" dirty="0"/>
            </a:br>
            <a:r>
              <a:rPr lang="en" sz="2667" dirty="0"/>
              <a:t/>
            </a:r>
            <a:br>
              <a:rPr lang="en" sz="2667" dirty="0"/>
            </a:br>
            <a:r>
              <a:rPr lang="en" sz="2667" dirty="0"/>
              <a:t/>
            </a:r>
            <a:br>
              <a:rPr lang="en" sz="2667" dirty="0"/>
            </a:br>
            <a:r>
              <a:rPr lang="en" sz="2667" dirty="0"/>
              <a:t/>
            </a:r>
            <a:br>
              <a:rPr lang="en" sz="2667" dirty="0"/>
            </a:br>
            <a:r>
              <a:rPr lang="en" sz="2667" dirty="0"/>
              <a:t/>
            </a:r>
            <a:br>
              <a:rPr lang="en" sz="2667" dirty="0"/>
            </a:br>
            <a:r>
              <a:rPr lang="en" sz="2667" dirty="0"/>
              <a:t>What were the causes of Indian Independence?</a:t>
            </a:r>
            <a:br>
              <a:rPr lang="en" sz="2667" dirty="0"/>
            </a:br>
            <a:r>
              <a:rPr lang="en" sz="2667" dirty="0"/>
              <a:t/>
            </a:r>
            <a:br>
              <a:rPr lang="en" sz="2667" dirty="0"/>
            </a:br>
            <a:r>
              <a:rPr lang="en" sz="2667" dirty="0"/>
              <a:t/>
            </a:r>
            <a:br>
              <a:rPr lang="en" sz="2667" dirty="0"/>
            </a:br>
            <a:r>
              <a:rPr lang="en" sz="2667" dirty="0"/>
              <a:t/>
            </a:r>
            <a:br>
              <a:rPr lang="en" sz="2667" dirty="0"/>
            </a:br>
            <a:r>
              <a:rPr lang="en" sz="2667" dirty="0"/>
              <a:t/>
            </a:r>
            <a:br>
              <a:rPr lang="en" sz="2667" dirty="0"/>
            </a:br>
            <a:endParaRPr lang="en" sz="1333" dirty="0"/>
          </a:p>
        </p:txBody>
      </p:sp>
      <p:pic>
        <p:nvPicPr>
          <p:cNvPr id="4098" name="Picture 2" descr="https://d30y9cdsu7xlg0.cloudfront.net/png/21610-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265" y="3411591"/>
            <a:ext cx="2367516" cy="23675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30y9cdsu7xlg0.cloudfront.net/png/345035-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3741" y="3674004"/>
            <a:ext cx="1359195" cy="13591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d30y9cdsu7xlg0.cloudfront.net/png/1554506-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55316">
            <a:off x="9125459" y="491932"/>
            <a:ext cx="1695756" cy="16957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d30y9cdsu7xlg0.cloudfront.net/png/766567-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092" y="230001"/>
            <a:ext cx="1954601" cy="1954601"/>
          </a:xfrm>
          <a:prstGeom prst="rect">
            <a:avLst/>
          </a:prstGeom>
          <a:noFill/>
          <a:extLst>
            <a:ext uri="{909E8E84-426E-40DD-AFC4-6F175D3DCCD1}">
              <a14:hiddenFill xmlns:a14="http://schemas.microsoft.com/office/drawing/2010/main">
                <a:solidFill>
                  <a:srgbClr val="FFFFFF"/>
                </a:solidFill>
              </a14:hiddenFill>
            </a:ext>
          </a:extLst>
        </p:spPr>
      </p:pic>
      <p:sp>
        <p:nvSpPr>
          <p:cNvPr id="68" name="Shape 248"/>
          <p:cNvSpPr txBox="1">
            <a:spLocks/>
          </p:cNvSpPr>
          <p:nvPr/>
        </p:nvSpPr>
        <p:spPr>
          <a:xfrm>
            <a:off x="3743554" y="2184602"/>
            <a:ext cx="3295340" cy="161231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chemeClr val="tx1"/>
                </a:solidFill>
              </a:rPr>
              <a:t>1. Walk carefully around the classroom</a:t>
            </a:r>
            <a:endParaRPr lang="en" sz="2667" dirty="0">
              <a:solidFill>
                <a:schemeClr val="tx1"/>
              </a:solidFill>
            </a:endParaRPr>
          </a:p>
        </p:txBody>
      </p:sp>
      <p:sp>
        <p:nvSpPr>
          <p:cNvPr id="69" name="Shape 248"/>
          <p:cNvSpPr txBox="1">
            <a:spLocks/>
          </p:cNvSpPr>
          <p:nvPr/>
        </p:nvSpPr>
        <p:spPr>
          <a:xfrm>
            <a:off x="8236686" y="2159862"/>
            <a:ext cx="3473303" cy="1103564"/>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chemeClr val="tx1"/>
                </a:solidFill>
              </a:rPr>
              <a:t>2. Stop and partner up when the teacher says so.</a:t>
            </a:r>
            <a:endParaRPr lang="en" sz="2667" dirty="0">
              <a:solidFill>
                <a:schemeClr val="tx1"/>
              </a:solidFill>
            </a:endParaRPr>
          </a:p>
        </p:txBody>
      </p:sp>
      <p:sp>
        <p:nvSpPr>
          <p:cNvPr id="70" name="Shape 248"/>
          <p:cNvSpPr txBox="1">
            <a:spLocks/>
          </p:cNvSpPr>
          <p:nvPr/>
        </p:nvSpPr>
        <p:spPr>
          <a:xfrm>
            <a:off x="3700132" y="5245690"/>
            <a:ext cx="4101291" cy="161231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chemeClr val="tx1"/>
                </a:solidFill>
              </a:rPr>
              <a:t>3. Take turns in asking and answering your questions.</a:t>
            </a:r>
          </a:p>
          <a:p>
            <a:pPr algn="ctr"/>
            <a:r>
              <a:rPr lang="en" sz="1400" b="1" dirty="0">
                <a:solidFill>
                  <a:schemeClr val="tx1"/>
                </a:solidFill>
              </a:rPr>
              <a:t>(shiniest shoes/longest hair/tallest goes first)</a:t>
            </a:r>
            <a:endParaRPr lang="en" sz="1400" dirty="0">
              <a:solidFill>
                <a:schemeClr val="tx1"/>
              </a:solidFill>
            </a:endParaRPr>
          </a:p>
        </p:txBody>
      </p:sp>
      <p:sp>
        <p:nvSpPr>
          <p:cNvPr id="71" name="Shape 248"/>
          <p:cNvSpPr txBox="1">
            <a:spLocks/>
          </p:cNvSpPr>
          <p:nvPr/>
        </p:nvSpPr>
        <p:spPr>
          <a:xfrm>
            <a:off x="8242873" y="5245689"/>
            <a:ext cx="3904801" cy="161231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chemeClr val="tx1"/>
                </a:solidFill>
              </a:rPr>
              <a:t>4. Trade question cards and go back to walking carefully.</a:t>
            </a:r>
          </a:p>
        </p:txBody>
      </p:sp>
    </p:spTree>
    <p:extLst>
      <p:ext uri="{BB962C8B-B14F-4D97-AF65-F5344CB8AC3E}">
        <p14:creationId xmlns:p14="http://schemas.microsoft.com/office/powerpoint/2010/main" val="186905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42"/>
        <p:cNvGrpSpPr/>
        <p:nvPr/>
      </p:nvGrpSpPr>
      <p:grpSpPr>
        <a:xfrm>
          <a:off x="0" y="0"/>
          <a:ext cx="0" cy="0"/>
          <a:chOff x="0" y="0"/>
          <a:chExt cx="0" cy="0"/>
        </a:xfrm>
      </p:grpSpPr>
      <p:sp>
        <p:nvSpPr>
          <p:cNvPr id="24" name="Shape 363"/>
          <p:cNvSpPr/>
          <p:nvPr/>
        </p:nvSpPr>
        <p:spPr>
          <a:xfrm rot="10800000">
            <a:off x="3517875" y="5381797"/>
            <a:ext cx="8233451" cy="1346952"/>
          </a:xfrm>
          <a:prstGeom prst="chevron">
            <a:avLst>
              <a:gd name="adj" fmla="val 29853"/>
            </a:avLst>
          </a:prstGeom>
          <a:solidFill>
            <a:srgbClr val="FFFF00"/>
          </a:solidFill>
          <a:ln>
            <a:noFill/>
          </a:ln>
        </p:spPr>
        <p:txBody>
          <a:bodyPr lIns="121900" tIns="121900" rIns="121900" bIns="121900" anchor="ctr" anchorCtr="0">
            <a:noAutofit/>
          </a:bodyPr>
          <a:lstStyle/>
          <a:p>
            <a:pPr algn="ctr"/>
            <a:endParaRPr lang="en" sz="1200" dirty="0">
              <a:latin typeface="Nunito Sans"/>
              <a:ea typeface="Nunito Sans"/>
              <a:cs typeface="Nunito Sans"/>
              <a:sym typeface="Nunito Sans"/>
            </a:endParaRPr>
          </a:p>
        </p:txBody>
      </p:sp>
      <p:sp>
        <p:nvSpPr>
          <p:cNvPr id="2" name="TextBox 1"/>
          <p:cNvSpPr txBox="1"/>
          <p:nvPr/>
        </p:nvSpPr>
        <p:spPr>
          <a:xfrm>
            <a:off x="2747209" y="220291"/>
            <a:ext cx="8203857" cy="1200329"/>
          </a:xfrm>
          <a:prstGeom prst="rect">
            <a:avLst/>
          </a:prstGeom>
          <a:solidFill>
            <a:srgbClr val="0070C0"/>
          </a:solidFill>
        </p:spPr>
        <p:txBody>
          <a:bodyPr wrap="square" rtlCol="0">
            <a:spAutoFit/>
          </a:bodyPr>
          <a:lstStyle/>
          <a:p>
            <a:r>
              <a:rPr lang="en-US" sz="7200" dirty="0">
                <a:latin typeface="Nunito Sans" panose="020B0604020202020204" charset="0"/>
              </a:rPr>
              <a:t>Timeline Activity</a:t>
            </a:r>
          </a:p>
        </p:txBody>
      </p:sp>
      <p:sp>
        <p:nvSpPr>
          <p:cNvPr id="23" name="Shape 363"/>
          <p:cNvSpPr/>
          <p:nvPr/>
        </p:nvSpPr>
        <p:spPr>
          <a:xfrm>
            <a:off x="1" y="5381800"/>
            <a:ext cx="7893052" cy="1346952"/>
          </a:xfrm>
          <a:prstGeom prst="chevron">
            <a:avLst>
              <a:gd name="adj" fmla="val 29853"/>
            </a:avLst>
          </a:prstGeom>
          <a:solidFill>
            <a:srgbClr val="FFFF00"/>
          </a:solidFill>
          <a:ln>
            <a:noFill/>
          </a:ln>
        </p:spPr>
        <p:txBody>
          <a:bodyPr lIns="121900" tIns="121900" rIns="121900" bIns="121900" anchor="ctr" anchorCtr="0">
            <a:noAutofit/>
          </a:bodyPr>
          <a:lstStyle/>
          <a:p>
            <a:pPr algn="ctr"/>
            <a:r>
              <a:rPr lang="en" sz="1600" b="1" u="sng" dirty="0">
                <a:latin typeface="Nunito Sans"/>
                <a:ea typeface="Nunito Sans"/>
                <a:cs typeface="Nunito Sans"/>
                <a:sym typeface="Nunito Sans"/>
              </a:rPr>
              <a:t>F</a:t>
            </a:r>
            <a:r>
              <a:rPr lang="en-US" sz="1600" b="1" u="sng" dirty="0" err="1">
                <a:latin typeface="Nunito Sans"/>
                <a:ea typeface="Nunito Sans"/>
                <a:cs typeface="Nunito Sans"/>
                <a:sym typeface="Nunito Sans"/>
              </a:rPr>
              <a:t>i</a:t>
            </a:r>
            <a:r>
              <a:rPr lang="en" sz="1600" b="1" u="sng" dirty="0">
                <a:latin typeface="Nunito Sans"/>
                <a:ea typeface="Nunito Sans"/>
                <a:cs typeface="Nunito Sans"/>
                <a:sym typeface="Nunito Sans"/>
              </a:rPr>
              <a:t>nished?</a:t>
            </a:r>
          </a:p>
          <a:p>
            <a:pPr algn="ctr"/>
            <a:r>
              <a:rPr lang="en" sz="1600" dirty="0">
                <a:latin typeface="Nunito Sans"/>
                <a:ea typeface="Nunito Sans"/>
                <a:cs typeface="Nunito Sans"/>
                <a:sym typeface="Nunito Sans"/>
              </a:rPr>
              <a:t>Can you prioritise these events?  Use the key to shade in each event to show how important you think it must have been. You can re-do this activity at the end of the topic and see if your opinions have changed!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174" y="220291"/>
            <a:ext cx="1203892" cy="12038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277" y="137270"/>
            <a:ext cx="1369932" cy="1369932"/>
          </a:xfrm>
          <a:prstGeom prst="rect">
            <a:avLst/>
          </a:prstGeom>
        </p:spPr>
      </p:pic>
      <p:sp>
        <p:nvSpPr>
          <p:cNvPr id="5" name="Right Arrow 4"/>
          <p:cNvSpPr/>
          <p:nvPr/>
        </p:nvSpPr>
        <p:spPr>
          <a:xfrm>
            <a:off x="297342" y="3388696"/>
            <a:ext cx="11692569" cy="355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661014" y="1802424"/>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Sort the cards in the order you think they occurred.</a:t>
            </a:r>
          </a:p>
        </p:txBody>
      </p:sp>
      <p:sp>
        <p:nvSpPr>
          <p:cNvPr id="15" name="Rounded Rectangle 14"/>
          <p:cNvSpPr/>
          <p:nvPr/>
        </p:nvSpPr>
        <p:spPr>
          <a:xfrm>
            <a:off x="4295079" y="3850019"/>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When ready, check your answers against the real timeline.</a:t>
            </a:r>
          </a:p>
        </p:txBody>
      </p:sp>
      <p:sp>
        <p:nvSpPr>
          <p:cNvPr id="25" name="Rounded Rectangle 24"/>
          <p:cNvSpPr/>
          <p:nvPr/>
        </p:nvSpPr>
        <p:spPr>
          <a:xfrm>
            <a:off x="7535536" y="1888524"/>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Make sure to add in the dates as you do.</a:t>
            </a:r>
          </a:p>
        </p:txBody>
      </p:sp>
      <p:sp>
        <p:nvSpPr>
          <p:cNvPr id="7" name="Rectangle 6"/>
          <p:cNvSpPr/>
          <p:nvPr/>
        </p:nvSpPr>
        <p:spPr>
          <a:xfrm>
            <a:off x="1880213" y="3186001"/>
            <a:ext cx="88135" cy="25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p:nvSpPr>
        <p:spPr>
          <a:xfrm>
            <a:off x="5526184" y="3668618"/>
            <a:ext cx="119961" cy="18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flipH="1">
            <a:off x="8729453" y="3282882"/>
            <a:ext cx="230931" cy="22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7741186" y="5508433"/>
            <a:ext cx="2952521" cy="104293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Important</a:t>
            </a:r>
          </a:p>
          <a:p>
            <a:r>
              <a:rPr lang="en-US" sz="2400" dirty="0">
                <a:solidFill>
                  <a:schemeClr val="tx1"/>
                </a:solidFill>
              </a:rPr>
              <a:t>Quite Important</a:t>
            </a:r>
          </a:p>
          <a:p>
            <a:r>
              <a:rPr lang="en-US" sz="2400" dirty="0">
                <a:solidFill>
                  <a:schemeClr val="tx1"/>
                </a:solidFill>
              </a:rPr>
              <a:t>Not that Important</a:t>
            </a:r>
          </a:p>
        </p:txBody>
      </p:sp>
      <p:sp>
        <p:nvSpPr>
          <p:cNvPr id="9" name="Rectangle 8"/>
          <p:cNvSpPr/>
          <p:nvPr/>
        </p:nvSpPr>
        <p:spPr>
          <a:xfrm>
            <a:off x="10208959" y="5558433"/>
            <a:ext cx="352540" cy="264405"/>
          </a:xfrm>
          <a:prstGeom prst="rect">
            <a:avLst/>
          </a:prstGeom>
          <a:solidFill>
            <a:srgbClr val="0BE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28"/>
          <p:cNvSpPr/>
          <p:nvPr/>
        </p:nvSpPr>
        <p:spPr>
          <a:xfrm>
            <a:off x="10208961" y="5809834"/>
            <a:ext cx="352540" cy="2644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p:cNvSpPr/>
          <p:nvPr/>
        </p:nvSpPr>
        <p:spPr>
          <a:xfrm>
            <a:off x="10208959" y="6074240"/>
            <a:ext cx="352540" cy="2644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spTree>
    <p:extLst>
      <p:ext uri="{BB962C8B-B14F-4D97-AF65-F5344CB8AC3E}">
        <p14:creationId xmlns:p14="http://schemas.microsoft.com/office/powerpoint/2010/main" val="55852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42"/>
        <p:cNvGrpSpPr/>
        <p:nvPr/>
      </p:nvGrpSpPr>
      <p:grpSpPr>
        <a:xfrm>
          <a:off x="0" y="0"/>
          <a:ext cx="0" cy="0"/>
          <a:chOff x="0" y="0"/>
          <a:chExt cx="0" cy="0"/>
        </a:xfrm>
      </p:grpSpPr>
      <p:sp>
        <p:nvSpPr>
          <p:cNvPr id="24" name="Shape 363"/>
          <p:cNvSpPr/>
          <p:nvPr/>
        </p:nvSpPr>
        <p:spPr>
          <a:xfrm rot="10800000">
            <a:off x="3517875" y="5381797"/>
            <a:ext cx="8233451" cy="1346952"/>
          </a:xfrm>
          <a:prstGeom prst="chevron">
            <a:avLst>
              <a:gd name="adj" fmla="val 29853"/>
            </a:avLst>
          </a:prstGeom>
          <a:solidFill>
            <a:srgbClr val="FFFF00"/>
          </a:solidFill>
          <a:ln>
            <a:noFill/>
          </a:ln>
        </p:spPr>
        <p:txBody>
          <a:bodyPr lIns="121900" tIns="121900" rIns="121900" bIns="121900" anchor="ctr" anchorCtr="0">
            <a:noAutofit/>
          </a:bodyPr>
          <a:lstStyle/>
          <a:p>
            <a:pPr algn="ctr"/>
            <a:endParaRPr lang="en" sz="1200" dirty="0">
              <a:latin typeface="Nunito Sans"/>
              <a:ea typeface="Nunito Sans"/>
              <a:cs typeface="Nunito Sans"/>
              <a:sym typeface="Nunito Sans"/>
            </a:endParaRPr>
          </a:p>
        </p:txBody>
      </p:sp>
      <p:sp>
        <p:nvSpPr>
          <p:cNvPr id="2" name="TextBox 1"/>
          <p:cNvSpPr txBox="1"/>
          <p:nvPr/>
        </p:nvSpPr>
        <p:spPr>
          <a:xfrm>
            <a:off x="2489850" y="182243"/>
            <a:ext cx="8203857" cy="1200329"/>
          </a:xfrm>
          <a:prstGeom prst="rect">
            <a:avLst/>
          </a:prstGeom>
          <a:solidFill>
            <a:srgbClr val="0070C0"/>
          </a:solidFill>
        </p:spPr>
        <p:txBody>
          <a:bodyPr wrap="square" rtlCol="0">
            <a:spAutoFit/>
          </a:bodyPr>
          <a:lstStyle/>
          <a:p>
            <a:r>
              <a:rPr lang="en-US" sz="7200" dirty="0">
                <a:latin typeface="Nunito Sans" panose="020B0604020202020204" charset="0"/>
              </a:rPr>
              <a:t>Timeline Answers</a:t>
            </a:r>
          </a:p>
        </p:txBody>
      </p:sp>
      <p:sp>
        <p:nvSpPr>
          <p:cNvPr id="23" name="Shape 363"/>
          <p:cNvSpPr/>
          <p:nvPr/>
        </p:nvSpPr>
        <p:spPr>
          <a:xfrm>
            <a:off x="27984" y="5375233"/>
            <a:ext cx="7893052" cy="1346952"/>
          </a:xfrm>
          <a:prstGeom prst="chevron">
            <a:avLst>
              <a:gd name="adj" fmla="val 29853"/>
            </a:avLst>
          </a:prstGeom>
          <a:solidFill>
            <a:srgbClr val="FFFF00"/>
          </a:solidFill>
          <a:ln>
            <a:noFill/>
          </a:ln>
        </p:spPr>
        <p:txBody>
          <a:bodyPr lIns="121900" tIns="121900" rIns="121900" bIns="121900" anchor="ctr" anchorCtr="0">
            <a:noAutofit/>
          </a:bodyPr>
          <a:lstStyle/>
          <a:p>
            <a:pPr algn="ctr"/>
            <a:r>
              <a:rPr lang="en" sz="1600" b="1" u="sng" dirty="0">
                <a:latin typeface="Nunito Sans"/>
                <a:ea typeface="Nunito Sans"/>
                <a:cs typeface="Nunito Sans"/>
                <a:sym typeface="Nunito Sans"/>
              </a:rPr>
              <a:t>F</a:t>
            </a:r>
            <a:r>
              <a:rPr lang="en-US" sz="1600" b="1" u="sng" dirty="0" err="1">
                <a:latin typeface="Nunito Sans"/>
                <a:ea typeface="Nunito Sans"/>
                <a:cs typeface="Nunito Sans"/>
                <a:sym typeface="Nunito Sans"/>
              </a:rPr>
              <a:t>i</a:t>
            </a:r>
            <a:r>
              <a:rPr lang="en" sz="1600" b="1" u="sng" dirty="0">
                <a:latin typeface="Nunito Sans"/>
                <a:ea typeface="Nunito Sans"/>
                <a:cs typeface="Nunito Sans"/>
                <a:sym typeface="Nunito Sans"/>
              </a:rPr>
              <a:t>nished?</a:t>
            </a:r>
          </a:p>
          <a:p>
            <a:pPr algn="ctr"/>
            <a:r>
              <a:rPr lang="en" sz="1600" dirty="0">
                <a:latin typeface="Nunito Sans"/>
                <a:ea typeface="Nunito Sans"/>
                <a:cs typeface="Nunito Sans"/>
                <a:sym typeface="Nunito Sans"/>
              </a:rPr>
              <a:t>Can you prioritise these events?  Use the key to shade in each event to show how important you think it must have been. You can re-do this activity at the end of the topic and see if your opinions have changed!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174" y="220291"/>
            <a:ext cx="1203892" cy="12038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277" y="137270"/>
            <a:ext cx="1369932" cy="1369932"/>
          </a:xfrm>
          <a:prstGeom prst="rect">
            <a:avLst/>
          </a:prstGeom>
        </p:spPr>
      </p:pic>
      <p:sp>
        <p:nvSpPr>
          <p:cNvPr id="5" name="Right Arrow 4"/>
          <p:cNvSpPr/>
          <p:nvPr/>
        </p:nvSpPr>
        <p:spPr>
          <a:xfrm>
            <a:off x="297342" y="3388696"/>
            <a:ext cx="11692569" cy="355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661014" y="1802424"/>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Indian Nationalism 1885</a:t>
            </a:r>
          </a:p>
        </p:txBody>
      </p:sp>
      <p:sp>
        <p:nvSpPr>
          <p:cNvPr id="15" name="Rounded Rectangle 14"/>
          <p:cNvSpPr/>
          <p:nvPr/>
        </p:nvSpPr>
        <p:spPr>
          <a:xfrm>
            <a:off x="2269331" y="3808548"/>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First World War 1914</a:t>
            </a:r>
          </a:p>
        </p:txBody>
      </p:sp>
      <p:sp>
        <p:nvSpPr>
          <p:cNvPr id="25" name="Rounded Rectangle 24"/>
          <p:cNvSpPr/>
          <p:nvPr/>
        </p:nvSpPr>
        <p:spPr>
          <a:xfrm>
            <a:off x="4729908" y="1856354"/>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British Commission into Home Rule</a:t>
            </a:r>
          </a:p>
          <a:p>
            <a:pPr algn="ctr"/>
            <a:r>
              <a:rPr lang="en-US" sz="2400" dirty="0"/>
              <a:t>1917</a:t>
            </a:r>
          </a:p>
        </p:txBody>
      </p:sp>
      <p:sp>
        <p:nvSpPr>
          <p:cNvPr id="7" name="Rectangle 6"/>
          <p:cNvSpPr/>
          <p:nvPr/>
        </p:nvSpPr>
        <p:spPr>
          <a:xfrm>
            <a:off x="1880213" y="3186001"/>
            <a:ext cx="88135" cy="25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p:nvSpPr>
        <p:spPr>
          <a:xfrm>
            <a:off x="3500436" y="3627147"/>
            <a:ext cx="119961" cy="18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flipH="1">
            <a:off x="5923825" y="3250712"/>
            <a:ext cx="139350" cy="210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7741186" y="5508433"/>
            <a:ext cx="2952521" cy="104293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Important</a:t>
            </a:r>
          </a:p>
          <a:p>
            <a:r>
              <a:rPr lang="en-US" sz="2400" dirty="0">
                <a:solidFill>
                  <a:schemeClr val="tx1"/>
                </a:solidFill>
              </a:rPr>
              <a:t>Quite Important</a:t>
            </a:r>
          </a:p>
          <a:p>
            <a:r>
              <a:rPr lang="en-US" sz="2400" dirty="0">
                <a:solidFill>
                  <a:schemeClr val="tx1"/>
                </a:solidFill>
              </a:rPr>
              <a:t>Not that Important</a:t>
            </a:r>
          </a:p>
        </p:txBody>
      </p:sp>
      <p:sp>
        <p:nvSpPr>
          <p:cNvPr id="9" name="Rectangle 8"/>
          <p:cNvSpPr/>
          <p:nvPr/>
        </p:nvSpPr>
        <p:spPr>
          <a:xfrm>
            <a:off x="10032691" y="5646295"/>
            <a:ext cx="352540" cy="264405"/>
          </a:xfrm>
          <a:prstGeom prst="rect">
            <a:avLst/>
          </a:prstGeom>
          <a:solidFill>
            <a:srgbClr val="0BE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28"/>
          <p:cNvSpPr/>
          <p:nvPr/>
        </p:nvSpPr>
        <p:spPr>
          <a:xfrm>
            <a:off x="10032693" y="5897696"/>
            <a:ext cx="352540" cy="2644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p:cNvSpPr/>
          <p:nvPr/>
        </p:nvSpPr>
        <p:spPr>
          <a:xfrm>
            <a:off x="10032691" y="6162102"/>
            <a:ext cx="352540" cy="2644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p:nvSpPr>
        <p:spPr>
          <a:xfrm>
            <a:off x="6770384" y="3851715"/>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Rowlatt</a:t>
            </a:r>
            <a:r>
              <a:rPr lang="en-US" sz="2400" dirty="0"/>
              <a:t> Act</a:t>
            </a:r>
          </a:p>
          <a:p>
            <a:pPr algn="ctr"/>
            <a:r>
              <a:rPr lang="en-US" sz="2400" dirty="0"/>
              <a:t>February 1919</a:t>
            </a:r>
          </a:p>
        </p:txBody>
      </p:sp>
      <p:sp>
        <p:nvSpPr>
          <p:cNvPr id="19" name="Rectangle 18"/>
          <p:cNvSpPr/>
          <p:nvPr/>
        </p:nvSpPr>
        <p:spPr>
          <a:xfrm>
            <a:off x="8001489" y="3670314"/>
            <a:ext cx="119961" cy="18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p:nvSpPr>
        <p:spPr>
          <a:xfrm>
            <a:off x="8875933" y="1844660"/>
            <a:ext cx="2849695" cy="1383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Amritsar Massacre</a:t>
            </a:r>
          </a:p>
          <a:p>
            <a:pPr algn="ctr"/>
            <a:r>
              <a:rPr lang="en-US" sz="2400" dirty="0"/>
              <a:t>April 1919</a:t>
            </a:r>
          </a:p>
        </p:txBody>
      </p:sp>
      <p:sp>
        <p:nvSpPr>
          <p:cNvPr id="21" name="Rectangle 20"/>
          <p:cNvSpPr/>
          <p:nvPr/>
        </p:nvSpPr>
        <p:spPr>
          <a:xfrm flipH="1">
            <a:off x="10069849" y="3239017"/>
            <a:ext cx="115159" cy="240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744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0436" y="239453"/>
            <a:ext cx="9144000" cy="627609"/>
          </a:xfrm>
        </p:spPr>
        <p:txBody>
          <a:bodyPr>
            <a:normAutofit fontScale="90000"/>
          </a:bodyPr>
          <a:lstStyle/>
          <a:p>
            <a:r>
              <a:rPr lang="en-GB" dirty="0"/>
              <a:t>Prioritise the factors…</a:t>
            </a:r>
          </a:p>
        </p:txBody>
      </p:sp>
      <p:sp>
        <p:nvSpPr>
          <p:cNvPr id="3" name="Subtitle 2"/>
          <p:cNvSpPr>
            <a:spLocks noGrp="1"/>
          </p:cNvSpPr>
          <p:nvPr>
            <p:ph type="subTitle" idx="1"/>
          </p:nvPr>
        </p:nvSpPr>
        <p:spPr>
          <a:xfrm>
            <a:off x="1750436" y="4979939"/>
            <a:ext cx="9144000" cy="1538978"/>
          </a:xfrm>
          <a:solidFill>
            <a:srgbClr val="00B050"/>
          </a:solidFill>
          <a:ln w="38100">
            <a:solidFill>
              <a:schemeClr val="tx1"/>
            </a:solidFill>
          </a:ln>
        </p:spPr>
        <p:txBody>
          <a:bodyPr>
            <a:normAutofit/>
          </a:bodyPr>
          <a:lstStyle/>
          <a:p>
            <a:r>
              <a:rPr lang="en-GB" dirty="0">
                <a:solidFill>
                  <a:schemeClr val="bg1"/>
                </a:solidFill>
              </a:rPr>
              <a:t>Finished?</a:t>
            </a:r>
          </a:p>
          <a:p>
            <a:r>
              <a:rPr lang="en-GB" dirty="0">
                <a:solidFill>
                  <a:schemeClr val="bg1"/>
                </a:solidFill>
              </a:rPr>
              <a:t>Let’s hear what you think!</a:t>
            </a:r>
          </a:p>
          <a:p>
            <a:r>
              <a:rPr lang="en-GB" dirty="0">
                <a:solidFill>
                  <a:schemeClr val="bg1"/>
                </a:solidFill>
              </a:rPr>
              <a:t>First half will be hands down – second half will be hands up.</a:t>
            </a:r>
          </a:p>
          <a:p>
            <a:endParaRPr lang="en-GB" dirty="0">
              <a:solidFill>
                <a:schemeClr val="bg1"/>
              </a:solidFill>
            </a:endParaRPr>
          </a:p>
        </p:txBody>
      </p:sp>
      <p:sp>
        <p:nvSpPr>
          <p:cNvPr id="24" name="Rectangle 23"/>
          <p:cNvSpPr/>
          <p:nvPr/>
        </p:nvSpPr>
        <p:spPr>
          <a:xfrm>
            <a:off x="5173098" y="1095734"/>
            <a:ext cx="1504951" cy="74295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25" name="Rectangle 24"/>
          <p:cNvSpPr/>
          <p:nvPr/>
        </p:nvSpPr>
        <p:spPr>
          <a:xfrm>
            <a:off x="4525398" y="1800583"/>
            <a:ext cx="1504951" cy="7429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26" name="Rectangle 25"/>
          <p:cNvSpPr/>
          <p:nvPr/>
        </p:nvSpPr>
        <p:spPr>
          <a:xfrm>
            <a:off x="5973198" y="1800583"/>
            <a:ext cx="1504951" cy="7429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27" name="Rectangle 26"/>
          <p:cNvSpPr/>
          <p:nvPr/>
        </p:nvSpPr>
        <p:spPr>
          <a:xfrm>
            <a:off x="5173098" y="2486383"/>
            <a:ext cx="1504951" cy="742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5</a:t>
            </a:r>
          </a:p>
        </p:txBody>
      </p:sp>
      <p:sp>
        <p:nvSpPr>
          <p:cNvPr id="36" name="Rectangle 35"/>
          <p:cNvSpPr/>
          <p:nvPr/>
        </p:nvSpPr>
        <p:spPr>
          <a:xfrm>
            <a:off x="3725298" y="2486383"/>
            <a:ext cx="1504951" cy="742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4</a:t>
            </a:r>
          </a:p>
        </p:txBody>
      </p:sp>
      <p:sp>
        <p:nvSpPr>
          <p:cNvPr id="37" name="Rectangle 36"/>
          <p:cNvSpPr/>
          <p:nvPr/>
        </p:nvSpPr>
        <p:spPr>
          <a:xfrm>
            <a:off x="6639947" y="2486383"/>
            <a:ext cx="1504951" cy="7429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6</a:t>
            </a: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525" y="2480579"/>
            <a:ext cx="4686300" cy="2499360"/>
          </a:xfrm>
          <a:prstGeom prst="rect">
            <a:avLst/>
          </a:prstGeom>
        </p:spPr>
      </p:pic>
    </p:spTree>
    <p:extLst>
      <p:ext uri="{BB962C8B-B14F-4D97-AF65-F5344CB8AC3E}">
        <p14:creationId xmlns:p14="http://schemas.microsoft.com/office/powerpoint/2010/main" val="3073131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1980</Words>
  <Application>Microsoft Office PowerPoint</Application>
  <PresentationFormat>Widescreen</PresentationFormat>
  <Paragraphs>249</Paragraphs>
  <Slides>25</Slides>
  <Notes>14</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Aldhabi</vt:lpstr>
      <vt:lpstr>Arial</vt:lpstr>
      <vt:lpstr>Arial Narrow</vt:lpstr>
      <vt:lpstr>Calibri</vt:lpstr>
      <vt:lpstr>Calibri Light</vt:lpstr>
      <vt:lpstr>Georgia</vt:lpstr>
      <vt:lpstr>Nunito Sans</vt:lpstr>
      <vt:lpstr>Trebuchet MS</vt:lpstr>
      <vt:lpstr>Wingdings</vt:lpstr>
      <vt:lpstr>Office Theme</vt:lpstr>
      <vt:lpstr>PowerPoint Presentation</vt:lpstr>
      <vt:lpstr>What were the causes of  Indian Independence? Learning intention: To understand why India wanted independence.</vt:lpstr>
      <vt:lpstr>Do not check your book… complete this task from memory… What can you remember about the British in India? </vt:lpstr>
      <vt:lpstr>The context: What do you know already?</vt:lpstr>
      <vt:lpstr>PowerPoint Presentation</vt:lpstr>
      <vt:lpstr>QUIZ QUIZ TRADE     What were the causes of Indian Independence?     </vt:lpstr>
      <vt:lpstr>PowerPoint Presentation</vt:lpstr>
      <vt:lpstr>PowerPoint Presentation</vt:lpstr>
      <vt:lpstr>Prioritise the factors…</vt:lpstr>
      <vt:lpstr>PowerPoint Presentation</vt:lpstr>
      <vt:lpstr>PowerPoint Presentation</vt:lpstr>
      <vt:lpstr>TRY TO WRITE A ‘PEEKA PARAGRAPH’</vt:lpstr>
      <vt:lpstr>Teacher modelled paragraph!</vt:lpstr>
      <vt:lpstr>Teacher modelled paragraph!</vt:lpstr>
      <vt:lpstr>PowerPoint Presentation</vt:lpstr>
      <vt:lpstr>PowerPoint Presentation</vt:lpstr>
      <vt:lpstr>PowerPoint Presentation</vt:lpstr>
      <vt:lpstr>PowerPoint Presentation</vt:lpstr>
      <vt:lpstr>PowerPoint Presentation</vt:lpstr>
      <vt:lpstr>Wolsey Academy’s Learning Worlds</vt:lpstr>
      <vt:lpstr>PowerPoint Presentation</vt:lpstr>
      <vt:lpstr>Do not check in your book… Complete this task from memory… What can you remember about the British in India?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48</cp:revision>
  <cp:lastPrinted>2020-01-14T06:35:28Z</cp:lastPrinted>
  <dcterms:created xsi:type="dcterms:W3CDTF">2020-01-13T10:34:55Z</dcterms:created>
  <dcterms:modified xsi:type="dcterms:W3CDTF">2020-01-14T14:03:27Z</dcterms:modified>
</cp:coreProperties>
</file>