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6"/>
  </p:notesMasterIdLst>
  <p:sldIdLst>
    <p:sldId id="389" r:id="rId2"/>
    <p:sldId id="382" r:id="rId3"/>
    <p:sldId id="287" r:id="rId4"/>
    <p:sldId id="288" r:id="rId5"/>
    <p:sldId id="375" r:id="rId6"/>
    <p:sldId id="363" r:id="rId7"/>
    <p:sldId id="381" r:id="rId8"/>
    <p:sldId id="384" r:id="rId9"/>
    <p:sldId id="385" r:id="rId10"/>
    <p:sldId id="386" r:id="rId11"/>
    <p:sldId id="351" r:id="rId12"/>
    <p:sldId id="387" r:id="rId13"/>
    <p:sldId id="262" r:id="rId14"/>
    <p:sldId id="383"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Lucida Handwriting" panose="03010101010101010101" pitchFamily="66" charset="0"/>
      <p:regular r:id="rId25"/>
    </p:embeddedFont>
    <p:embeddedFont>
      <p:font typeface="Nunito Sans" pitchFamily="2"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36"/>
    <a:srgbClr val="F67031"/>
    <a:srgbClr val="D89F39"/>
    <a:srgbClr val="AECDE6"/>
    <a:srgbClr val="2C618B"/>
    <a:srgbClr val="FFA400"/>
    <a:srgbClr val="BB0F8A"/>
    <a:srgbClr val="0070C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AD43F-D369-4858-904B-8DB3946BE8C0}" v="2" dt="2022-06-02T13:40:24.469"/>
  </p1510:revLst>
</p1510:revInfo>
</file>

<file path=ppt/tableStyles.xml><?xml version="1.0" encoding="utf-8"?>
<a:tblStyleLst xmlns:a="http://schemas.openxmlformats.org/drawingml/2006/main" def="{38F59687-E864-456D-865E-A0E7BA6CFFC9}">
  <a:tblStyle styleId="{38F59687-E864-456D-865E-A0E7BA6CFFC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09" autoAdjust="0"/>
  </p:normalViewPr>
  <p:slideViewPr>
    <p:cSldViewPr snapToGrid="0">
      <p:cViewPr varScale="1">
        <p:scale>
          <a:sx n="103" d="100"/>
          <a:sy n="103"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ange" userId="f02bfc13-7270-4c61-bdca-125fe12d99dd" providerId="ADAL" clId="{F17AD43F-D369-4858-904B-8DB3946BE8C0}"/>
    <pc:docChg chg="custSel addSld delSld modSld sldOrd">
      <pc:chgData name="Paul Grange" userId="f02bfc13-7270-4c61-bdca-125fe12d99dd" providerId="ADAL" clId="{F17AD43F-D369-4858-904B-8DB3946BE8C0}" dt="2022-06-02T13:57:54.998" v="14" actId="47"/>
      <pc:docMkLst>
        <pc:docMk/>
      </pc:docMkLst>
      <pc:sldChg chg="addSp delSp modSp new del mod">
        <pc:chgData name="Paul Grange" userId="f02bfc13-7270-4c61-bdca-125fe12d99dd" providerId="ADAL" clId="{F17AD43F-D369-4858-904B-8DB3946BE8C0}" dt="2022-06-02T13:57:54.998" v="14" actId="47"/>
        <pc:sldMkLst>
          <pc:docMk/>
          <pc:sldMk cId="2799479000" sldId="388"/>
        </pc:sldMkLst>
        <pc:picChg chg="add del mod">
          <ac:chgData name="Paul Grange" userId="f02bfc13-7270-4c61-bdca-125fe12d99dd" providerId="ADAL" clId="{F17AD43F-D369-4858-904B-8DB3946BE8C0}" dt="2022-06-02T13:40:22.851" v="6" actId="21"/>
          <ac:picMkLst>
            <pc:docMk/>
            <pc:sldMk cId="2799479000" sldId="388"/>
            <ac:picMk id="5" creationId="{1406204E-129A-A726-1C95-AD27005C8916}"/>
          </ac:picMkLst>
        </pc:picChg>
      </pc:sldChg>
      <pc:sldChg chg="addSp delSp modSp new mod ord">
        <pc:chgData name="Paul Grange" userId="f02bfc13-7270-4c61-bdca-125fe12d99dd" providerId="ADAL" clId="{F17AD43F-D369-4858-904B-8DB3946BE8C0}" dt="2022-06-02T13:57:44.724" v="13" actId="22"/>
        <pc:sldMkLst>
          <pc:docMk/>
          <pc:sldMk cId="3451738901" sldId="389"/>
        </pc:sldMkLst>
        <pc:picChg chg="add del mod">
          <ac:chgData name="Paul Grange" userId="f02bfc13-7270-4c61-bdca-125fe12d99dd" providerId="ADAL" clId="{F17AD43F-D369-4858-904B-8DB3946BE8C0}" dt="2022-06-02T13:40:36.314" v="9" actId="21"/>
          <ac:picMkLst>
            <pc:docMk/>
            <pc:sldMk cId="3451738901" sldId="389"/>
            <ac:picMk id="5" creationId="{2E4B665C-73A1-AFBE-9C83-A355A968BEE1}"/>
          </ac:picMkLst>
        </pc:picChg>
        <pc:picChg chg="add">
          <ac:chgData name="Paul Grange" userId="f02bfc13-7270-4c61-bdca-125fe12d99dd" providerId="ADAL" clId="{F17AD43F-D369-4858-904B-8DB3946BE8C0}" dt="2022-06-02T13:57:44.724" v="13" actId="22"/>
          <ac:picMkLst>
            <pc:docMk/>
            <pc:sldMk cId="3451738901" sldId="389"/>
            <ac:picMk id="6" creationId="{F8411FBF-A2CA-F4C4-8056-F8EB1E5A45C4}"/>
          </ac:picMkLst>
        </pc:picChg>
        <pc:picChg chg="add">
          <ac:chgData name="Paul Grange" userId="f02bfc13-7270-4c61-bdca-125fe12d99dd" providerId="ADAL" clId="{F17AD43F-D369-4858-904B-8DB3946BE8C0}" dt="2022-06-02T13:42:01.182" v="10" actId="22"/>
          <ac:picMkLst>
            <pc:docMk/>
            <pc:sldMk cId="3451738901" sldId="389"/>
            <ac:picMk id="7" creationId="{51B0D4C0-12EA-3749-4582-C803888569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9543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0502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4695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82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894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991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434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flipH="1">
            <a:off x="-688" y="0"/>
            <a:ext cx="4575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68925" y="2387250"/>
            <a:ext cx="3636600" cy="2259000"/>
          </a:xfrm>
          <a:prstGeom prst="rect">
            <a:avLst/>
          </a:prstGeom>
        </p:spPr>
        <p:txBody>
          <a:bodyPr lIns="91425" tIns="91425" rIns="91425" bIns="91425" anchor="t" anchorCtr="0"/>
          <a:lstStyle>
            <a:lvl1pPr lvl="0">
              <a:spcBef>
                <a:spcPts val="0"/>
              </a:spcBef>
              <a:buClr>
                <a:srgbClr val="F67031"/>
              </a:buClr>
              <a:buSzPct val="100000"/>
              <a:defRPr sz="3000" b="1">
                <a:solidFill>
                  <a:srgbClr val="F67031"/>
                </a:solidFill>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endParaRPr/>
          </a:p>
        </p:txBody>
      </p:sp>
      <p:sp>
        <p:nvSpPr>
          <p:cNvPr id="12" name="Shape 1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28" name="Shape 28"/>
          <p:cNvSpPr/>
          <p:nvPr/>
        </p:nvSpPr>
        <p:spPr>
          <a:xfrm>
            <a:off x="-7125" y="1271275"/>
            <a:ext cx="9151200" cy="38721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body" idx="1"/>
          </p:nvPr>
        </p:nvSpPr>
        <p:spPr>
          <a:xfrm>
            <a:off x="1847275" y="1704600"/>
            <a:ext cx="5449500" cy="2714700"/>
          </a:xfrm>
          <a:prstGeom prst="rect">
            <a:avLst/>
          </a:prstGeom>
        </p:spPr>
        <p:txBody>
          <a:bodyPr lIns="91425" tIns="91425" rIns="91425" bIns="91425" anchor="t" anchorCtr="0"/>
          <a:lstStyle>
            <a:lvl1pPr lvl="0" algn="ctr" rtl="0">
              <a:spcBef>
                <a:spcPts val="0"/>
              </a:spcBef>
              <a:buSzPct val="100000"/>
              <a:buFont typeface="Georgia"/>
              <a:defRPr sz="2400" i="1">
                <a:latin typeface="Georgia"/>
                <a:ea typeface="Georgia"/>
                <a:cs typeface="Georgia"/>
                <a:sym typeface="Georgia"/>
              </a:defRPr>
            </a:lvl1pPr>
            <a:lvl2pPr lvl="1" algn="ctr" rtl="0">
              <a:spcBef>
                <a:spcPts val="0"/>
              </a:spcBef>
              <a:buSzPct val="100000"/>
              <a:buFont typeface="Georgia"/>
              <a:defRPr sz="2400" i="1">
                <a:latin typeface="Georgia"/>
                <a:ea typeface="Georgia"/>
                <a:cs typeface="Georgia"/>
                <a:sym typeface="Georgia"/>
              </a:defRPr>
            </a:lvl2pPr>
            <a:lvl3pPr lvl="2" algn="ctr" rtl="0">
              <a:spcBef>
                <a:spcPts val="0"/>
              </a:spcBef>
              <a:buSzPct val="100000"/>
              <a:buFont typeface="Georgia"/>
              <a:defRPr sz="2400" i="1">
                <a:latin typeface="Georgia"/>
                <a:ea typeface="Georgia"/>
                <a:cs typeface="Georgia"/>
                <a:sym typeface="Georgia"/>
              </a:defRPr>
            </a:lvl3pPr>
            <a:lvl4pPr lvl="3" algn="ctr" rtl="0">
              <a:spcBef>
                <a:spcPts val="0"/>
              </a:spcBef>
              <a:buSzPct val="100000"/>
              <a:buFont typeface="Georgia"/>
              <a:defRPr sz="2400" i="1">
                <a:latin typeface="Georgia"/>
                <a:ea typeface="Georgia"/>
                <a:cs typeface="Georgia"/>
                <a:sym typeface="Georgia"/>
              </a:defRPr>
            </a:lvl4pPr>
            <a:lvl5pPr lvl="4" algn="ctr" rtl="0">
              <a:spcBef>
                <a:spcPts val="0"/>
              </a:spcBef>
              <a:buSzPct val="100000"/>
              <a:buFont typeface="Georgia"/>
              <a:defRPr sz="2400" i="1">
                <a:latin typeface="Georgia"/>
                <a:ea typeface="Georgia"/>
                <a:cs typeface="Georgia"/>
                <a:sym typeface="Georgia"/>
              </a:defRPr>
            </a:lvl5pPr>
            <a:lvl6pPr lvl="5" algn="ctr" rtl="0">
              <a:spcBef>
                <a:spcPts val="0"/>
              </a:spcBef>
              <a:buSzPct val="100000"/>
              <a:buFont typeface="Georgia"/>
              <a:defRPr sz="2400" i="1">
                <a:latin typeface="Georgia"/>
                <a:ea typeface="Georgia"/>
                <a:cs typeface="Georgia"/>
                <a:sym typeface="Georgia"/>
              </a:defRPr>
            </a:lvl6pPr>
            <a:lvl7pPr lvl="6" algn="ctr" rtl="0">
              <a:spcBef>
                <a:spcPts val="0"/>
              </a:spcBef>
              <a:buSzPct val="100000"/>
              <a:buFont typeface="Georgia"/>
              <a:defRPr sz="2400" i="1">
                <a:latin typeface="Georgia"/>
                <a:ea typeface="Georgia"/>
                <a:cs typeface="Georgia"/>
                <a:sym typeface="Georgia"/>
              </a:defRPr>
            </a:lvl7pPr>
            <a:lvl8pPr lvl="7" algn="ctr" rtl="0">
              <a:spcBef>
                <a:spcPts val="0"/>
              </a:spcBef>
              <a:buSzPct val="100000"/>
              <a:buFont typeface="Georgia"/>
              <a:defRPr sz="2400" i="1">
                <a:latin typeface="Georgia"/>
                <a:ea typeface="Georgia"/>
                <a:cs typeface="Georgia"/>
                <a:sym typeface="Georgia"/>
              </a:defRPr>
            </a:lvl8pPr>
            <a:lvl9pPr lvl="8" algn="ctr">
              <a:spcBef>
                <a:spcPts val="0"/>
              </a:spcBef>
              <a:buSzPct val="100000"/>
              <a:buFont typeface="Georgia"/>
              <a:defRPr sz="2400" i="1">
                <a:latin typeface="Georgia"/>
                <a:ea typeface="Georgia"/>
                <a:cs typeface="Georgia"/>
                <a:sym typeface="Georgia"/>
              </a:defRPr>
            </a:lvl9pPr>
          </a:lstStyle>
          <a:p>
            <a:endParaRPr/>
          </a:p>
        </p:txBody>
      </p:sp>
      <p:sp>
        <p:nvSpPr>
          <p:cNvPr id="30" name="Shape 30"/>
          <p:cNvSpPr txBox="1"/>
          <p:nvPr/>
        </p:nvSpPr>
        <p:spPr>
          <a:xfrm>
            <a:off x="3593400" y="227724"/>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7200">
                <a:solidFill>
                  <a:srgbClr val="FFFFFF"/>
                </a:solidFill>
                <a:latin typeface="Nunito Sans"/>
                <a:ea typeface="Nunito Sans"/>
                <a:cs typeface="Nunito Sans"/>
                <a:sym typeface="Nunito Sans"/>
              </a:rPr>
              <a:t>“</a:t>
            </a:r>
          </a:p>
        </p:txBody>
      </p:sp>
      <p:sp>
        <p:nvSpPr>
          <p:cNvPr id="31" name="Shape 31"/>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2"/>
        <p:cNvGrpSpPr/>
        <p:nvPr/>
      </p:nvGrpSpPr>
      <p:grpSpPr>
        <a:xfrm>
          <a:off x="0" y="0"/>
          <a:ext cx="0" cy="0"/>
          <a:chOff x="0" y="0"/>
          <a:chExt cx="0" cy="0"/>
        </a:xfrm>
      </p:grpSpPr>
      <p:sp>
        <p:nvSpPr>
          <p:cNvPr id="33" name="Shape 3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4" name="Shape 34"/>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5" name="Shape 35"/>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090625" y="575500"/>
            <a:ext cx="55962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5"/>
        <p:cNvGrpSpPr/>
        <p:nvPr/>
      </p:nvGrpSpPr>
      <p:grpSpPr>
        <a:xfrm>
          <a:off x="0" y="0"/>
          <a:ext cx="0" cy="0"/>
          <a:chOff x="0" y="0"/>
          <a:chExt cx="0" cy="0"/>
        </a:xfrm>
      </p:grpSpPr>
      <p:sp>
        <p:nvSpPr>
          <p:cNvPr id="66" name="Shape 6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7" name="Shape 67"/>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body" idx="1"/>
          </p:nvPr>
        </p:nvSpPr>
        <p:spPr>
          <a:xfrm>
            <a:off x="3062199" y="575500"/>
            <a:ext cx="2729999" cy="3981000"/>
          </a:xfrm>
          <a:prstGeom prst="rect">
            <a:avLst/>
          </a:prstGeom>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
        <p:nvSpPr>
          <p:cNvPr id="70" name="Shape 70"/>
          <p:cNvSpPr txBox="1">
            <a:spLocks noGrp="1"/>
          </p:cNvSpPr>
          <p:nvPr>
            <p:ph type="body" idx="2"/>
          </p:nvPr>
        </p:nvSpPr>
        <p:spPr>
          <a:xfrm>
            <a:off x="5956700" y="575500"/>
            <a:ext cx="2730000" cy="3981000"/>
          </a:xfrm>
          <a:prstGeom prst="rect">
            <a:avLst/>
          </a:prstGeom>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
        <p:nvSpPr>
          <p:cNvPr id="71" name="Shape 71"/>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827BAA-53AB-4FD1-A31D-A9F9CE06650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96920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27BAA-53AB-4FD1-A31D-A9F9CE066504}"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2B9C-22D5-4B87-8E0E-5F0587073F4C}" type="slidenum">
              <a:rPr lang="en-US" smtClean="0"/>
              <a:t>‹#›</a:t>
            </a:fld>
            <a:endParaRPr lang="en-US"/>
          </a:p>
        </p:txBody>
      </p:sp>
    </p:spTree>
    <p:extLst>
      <p:ext uri="{BB962C8B-B14F-4D97-AF65-F5344CB8AC3E}">
        <p14:creationId xmlns:p14="http://schemas.microsoft.com/office/powerpoint/2010/main" val="15011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1 column half">
    <p:spTree>
      <p:nvGrpSpPr>
        <p:cNvPr id="1" name="Shape 59"/>
        <p:cNvGrpSpPr/>
        <p:nvPr/>
      </p:nvGrpSpPr>
      <p:grpSpPr>
        <a:xfrm>
          <a:off x="0" y="0"/>
          <a:ext cx="0" cy="0"/>
          <a:chOff x="0" y="0"/>
          <a:chExt cx="0" cy="0"/>
        </a:xfrm>
      </p:grpSpPr>
      <p:sp>
        <p:nvSpPr>
          <p:cNvPr id="60" name="Shape 60"/>
          <p:cNvSpPr/>
          <p:nvPr/>
        </p:nvSpPr>
        <p:spPr>
          <a:xfrm flipH="1">
            <a:off x="-688" y="0"/>
            <a:ext cx="4575600" cy="5143500"/>
          </a:xfrm>
          <a:prstGeom prst="rect">
            <a:avLst/>
          </a:prstGeom>
          <a:solidFill>
            <a:srgbClr val="FFFFFF"/>
          </a:solidFill>
          <a:ln>
            <a:noFill/>
          </a:ln>
        </p:spPr>
        <p:txBody>
          <a:bodyPr lIns="68569" tIns="68569" rIns="68569" bIns="68569" anchor="ctr" anchorCtr="0">
            <a:noAutofit/>
          </a:bodyPr>
          <a:lstStyle/>
          <a:p>
            <a:pPr lvl="0">
              <a:spcBef>
                <a:spcPts val="0"/>
              </a:spcBef>
              <a:buNone/>
            </a:pPr>
            <a:endParaRPr sz="1350"/>
          </a:p>
        </p:txBody>
      </p:sp>
      <p:sp>
        <p:nvSpPr>
          <p:cNvPr id="61" name="Shape 61"/>
          <p:cNvSpPr/>
          <p:nvPr/>
        </p:nvSpPr>
        <p:spPr>
          <a:xfrm>
            <a:off x="4574902" y="0"/>
            <a:ext cx="113100" cy="5143500"/>
          </a:xfrm>
          <a:prstGeom prst="rect">
            <a:avLst/>
          </a:prstGeom>
          <a:gradFill>
            <a:gsLst>
              <a:gs pos="0">
                <a:srgbClr val="000014">
                  <a:alpha val="20000"/>
                </a:srgbClr>
              </a:gs>
              <a:gs pos="100000">
                <a:srgbClr val="000014">
                  <a:alpha val="0"/>
                </a:srgbClr>
              </a:gs>
            </a:gsLst>
            <a:lin ang="0" scaled="0"/>
          </a:gradFill>
          <a:ln>
            <a:noFill/>
          </a:ln>
        </p:spPr>
        <p:txBody>
          <a:bodyPr lIns="68569" tIns="34275" rIns="68569" bIns="34275" anchor="ctr" anchorCtr="0">
            <a:noAutofit/>
          </a:bodyPr>
          <a:lstStyle/>
          <a:p>
            <a:pPr marL="0" marR="0" lvl="0" indent="0" algn="ctr" rtl="0">
              <a:spcBef>
                <a:spcPts val="0"/>
              </a:spcBef>
              <a:buNone/>
            </a:pPr>
            <a:endParaRPr sz="1350">
              <a:solidFill>
                <a:srgbClr val="FFFFFF"/>
              </a:solidFill>
              <a:latin typeface="Calibri"/>
              <a:ea typeface="Calibri"/>
              <a:cs typeface="Calibri"/>
              <a:sym typeface="Calibri"/>
            </a:endParaRPr>
          </a:p>
        </p:txBody>
      </p:sp>
      <p:sp>
        <p:nvSpPr>
          <p:cNvPr id="62" name="Shape 62"/>
          <p:cNvSpPr txBox="1">
            <a:spLocks noGrp="1"/>
          </p:cNvSpPr>
          <p:nvPr>
            <p:ph type="title"/>
          </p:nvPr>
        </p:nvSpPr>
        <p:spPr>
          <a:xfrm>
            <a:off x="511425" y="575500"/>
            <a:ext cx="3517200" cy="973500"/>
          </a:xfrm>
          <a:prstGeom prst="rect">
            <a:avLst/>
          </a:prstGeom>
        </p:spPr>
        <p:txBody>
          <a:bodyPr lIns="91425" tIns="91425" rIns="91425" bIns="91425" anchor="b" anchorCtr="0"/>
          <a:lstStyle>
            <a:lvl1pPr lvl="0" rtl="0">
              <a:spcBef>
                <a:spcPts val="0"/>
              </a:spcBef>
              <a:buClr>
                <a:srgbClr val="F67031"/>
              </a:buClr>
              <a:defRPr>
                <a:solidFill>
                  <a:srgbClr val="F67031"/>
                </a:solidFill>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endParaRPr/>
          </a:p>
        </p:txBody>
      </p:sp>
      <p:sp>
        <p:nvSpPr>
          <p:cNvPr id="63" name="Shape 63"/>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fld id="{00000000-1234-1234-1234-123412341234}" type="slidenum">
              <a:rPr lang="en" smtClean="0">
                <a:solidFill>
                  <a:srgbClr val="FFFFFF"/>
                </a:solidFill>
              </a:rPr>
              <a:pPr/>
              <a:t>‹#›</a:t>
            </a:fld>
            <a:endParaRPr lang="en">
              <a:solidFill>
                <a:srgbClr val="FFFFFF"/>
              </a:solidFill>
            </a:endParaRPr>
          </a:p>
        </p:txBody>
      </p:sp>
      <p:sp>
        <p:nvSpPr>
          <p:cNvPr id="64" name="Shape 64"/>
          <p:cNvSpPr txBox="1">
            <a:spLocks noGrp="1"/>
          </p:cNvSpPr>
          <p:nvPr>
            <p:ph type="body" idx="1"/>
          </p:nvPr>
        </p:nvSpPr>
        <p:spPr>
          <a:xfrm>
            <a:off x="511425" y="1598600"/>
            <a:ext cx="3517200" cy="2957700"/>
          </a:xfrm>
          <a:prstGeom prst="rect">
            <a:avLst/>
          </a:prstGeom>
        </p:spPr>
        <p:txBody>
          <a:bodyPr lIns="91425" tIns="91425" rIns="91425" bIns="91425" anchor="t" anchorCtr="0"/>
          <a:lstStyle>
            <a:lvl1pPr lvl="0" rtl="0">
              <a:spcBef>
                <a:spcPts val="0"/>
              </a:spcBef>
              <a:buSzPct val="100000"/>
              <a:defRPr sz="900"/>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endParaRPr/>
          </a:p>
        </p:txBody>
      </p:sp>
    </p:spTree>
    <p:extLst>
      <p:ext uri="{BB962C8B-B14F-4D97-AF65-F5344CB8AC3E}">
        <p14:creationId xmlns:p14="http://schemas.microsoft.com/office/powerpoint/2010/main" val="30041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62096-C7AF-4921-9DB6-044656F9D72C}" type="datetimeFigureOut">
              <a:rPr lang="en-GB" smtClean="0"/>
              <a:pPr/>
              <a:t>02/06/2022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1AA397-92E0-4734-9A79-011B6094CE8A}" type="slidenum">
              <a:rPr lang="en-GB" smtClean="0"/>
              <a:pPr/>
              <a:t>‹#›</a:t>
            </a:fld>
            <a:endParaRPr lang="en-GB"/>
          </a:p>
        </p:txBody>
      </p:sp>
    </p:spTree>
    <p:extLst>
      <p:ext uri="{BB962C8B-B14F-4D97-AF65-F5344CB8AC3E}">
        <p14:creationId xmlns:p14="http://schemas.microsoft.com/office/powerpoint/2010/main" val="287974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82" name="Shape 82"/>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4" name="Shape 84"/>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73066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wolseyacademy.com/"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4450" y="575500"/>
            <a:ext cx="2046300" cy="3981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a:p>
        </p:txBody>
      </p:sp>
      <p:sp>
        <p:nvSpPr>
          <p:cNvPr id="7" name="Shape 7"/>
          <p:cNvSpPr txBox="1">
            <a:spLocks noGrp="1"/>
          </p:cNvSpPr>
          <p:nvPr>
            <p:ph type="body" idx="1"/>
          </p:nvPr>
        </p:nvSpPr>
        <p:spPr>
          <a:xfrm>
            <a:off x="3090625" y="575500"/>
            <a:ext cx="5596200" cy="3981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a:p>
        </p:txBody>
      </p:sp>
      <p:sp>
        <p:nvSpPr>
          <p:cNvPr id="8"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CCCCCC"/>
                </a:solidFill>
                <a:latin typeface="Nunito Sans"/>
                <a:ea typeface="Nunito Sans"/>
                <a:cs typeface="Nunito Sans"/>
                <a:sym typeface="Nunito Sans"/>
              </a:rPr>
              <a:t>‹#›</a:t>
            </a:fld>
            <a:endParaRPr lang="en" sz="1000">
              <a:solidFill>
                <a:srgbClr val="CCCCCC"/>
              </a:solidFill>
              <a:latin typeface="Nunito Sans"/>
              <a:ea typeface="Nunito Sans"/>
              <a:cs typeface="Nunito Sans"/>
              <a:sym typeface="Nunito Sans"/>
            </a:endParaRPr>
          </a:p>
        </p:txBody>
      </p:sp>
      <p:pic>
        <p:nvPicPr>
          <p:cNvPr id="10" name="Picture 9">
            <a:hlinkClick r:id="rId11"/>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8852" y="57944"/>
            <a:ext cx="400051" cy="400051"/>
          </a:xfrm>
          <a:prstGeom prst="rect">
            <a:avLst/>
          </a:prstGeom>
        </p:spPr>
      </p:pic>
      <p:sp>
        <p:nvSpPr>
          <p:cNvPr id="11" name="TextBox 10"/>
          <p:cNvSpPr txBox="1"/>
          <p:nvPr userDrawn="1"/>
        </p:nvSpPr>
        <p:spPr>
          <a:xfrm>
            <a:off x="-330164" y="457995"/>
            <a:ext cx="1278081" cy="153888"/>
          </a:xfrm>
          <a:prstGeom prst="rect">
            <a:avLst/>
          </a:prstGeom>
          <a:noFill/>
        </p:spPr>
        <p:txBody>
          <a:bodyPr wrap="square" rtlCol="0">
            <a:spAutoFit/>
          </a:bodyPr>
          <a:lstStyle/>
          <a:p>
            <a:pPr algn="ctr"/>
            <a:r>
              <a:rPr lang="en-US" sz="400" dirty="0">
                <a:solidFill>
                  <a:schemeClr val="bg1"/>
                </a:solidFill>
                <a:latin typeface="Lucida Handwriting" panose="03010101010101010101" pitchFamily="66" charset="0"/>
              </a:rPr>
              <a:t>Wolsey Academy</a:t>
            </a: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7" r:id="rId4"/>
    <p:sldLayoutId id="2147483662"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hyperlink" Target="http://www.wolseyacademy.com/" TargetMode="Externa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hyperlink" Target="https://www.tes.com/teaching-resource/globalisation-and-fashion-sow-1191016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wolseyacadem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olseyacademy.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wolseyacademy.com/inspired-b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B0TQR1kVs0k"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D49F-51C6-76EC-F5F7-7FE28DDE225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A56F772-D477-13FA-FB55-E67BC0CD7F69}"/>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F5B8E6D9-FFE0-FA5B-ABAD-8FFE328D87E5}"/>
              </a:ext>
            </a:extLst>
          </p:cNvPr>
          <p:cNvSpPr>
            <a:spLocks noGrp="1"/>
          </p:cNvSpPr>
          <p:nvPr>
            <p:ph type="sldNum" sz="quarter" idx="12"/>
          </p:nvPr>
        </p:nvSpPr>
        <p:spPr/>
        <p:txBody>
          <a:bodyPr/>
          <a:lstStyle/>
          <a:p>
            <a:fld id="{55EA2B9C-22D5-4B87-8E0E-5F0587073F4C}" type="slidenum">
              <a:rPr lang="en-US" smtClean="0"/>
              <a:t>1</a:t>
            </a:fld>
            <a:endParaRPr lang="en-US"/>
          </a:p>
        </p:txBody>
      </p:sp>
      <p:pic>
        <p:nvPicPr>
          <p:cNvPr id="7" name="Picture 6">
            <a:extLst>
              <a:ext uri="{FF2B5EF4-FFF2-40B4-BE49-F238E27FC236}">
                <a16:creationId xmlns:a16="http://schemas.microsoft.com/office/drawing/2014/main" id="{51B0D4C0-12EA-3749-4582-C803888569F3}"/>
              </a:ext>
            </a:extLst>
          </p:cNvPr>
          <p:cNvPicPr>
            <a:picLocks noChangeAspect="1"/>
          </p:cNvPicPr>
          <p:nvPr/>
        </p:nvPicPr>
        <p:blipFill>
          <a:blip r:embed="rId2"/>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F8411FBF-A2CA-F4C4-8056-F8EB1E5A45C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45173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921656" y="89793"/>
            <a:ext cx="5285000" cy="429656"/>
          </a:xfrm>
          <a:prstGeom prst="rect">
            <a:avLst/>
          </a:prstGeom>
        </p:spPr>
        <p:txBody>
          <a:bodyPr lIns="91425" tIns="91425" rIns="91425" bIns="91425" anchor="t" anchorCtr="0">
            <a:noAutofit/>
          </a:bodyPr>
          <a:lstStyle/>
          <a:p>
            <a:pPr lvl="0" algn="ctr">
              <a:spcBef>
                <a:spcPts val="0"/>
              </a:spcBef>
              <a:buNone/>
            </a:pPr>
            <a:r>
              <a:rPr lang="en-US" dirty="0">
                <a:solidFill>
                  <a:schemeClr val="tx1"/>
                </a:solidFill>
              </a:rPr>
              <a:t>Write the outline.</a:t>
            </a:r>
            <a:endParaRPr lang="en" dirty="0">
              <a:solidFill>
                <a:schemeClr val="tx1"/>
              </a:solidFill>
            </a:endParaRPr>
          </a:p>
        </p:txBody>
      </p:sp>
      <p:sp>
        <p:nvSpPr>
          <p:cNvPr id="5" name="Text Placeholder 4"/>
          <p:cNvSpPr>
            <a:spLocks noGrp="1"/>
          </p:cNvSpPr>
          <p:nvPr>
            <p:ph type="body" idx="1"/>
          </p:nvPr>
        </p:nvSpPr>
        <p:spPr/>
        <p:txBody>
          <a:bodyPr/>
          <a:lstStyle/>
          <a:p>
            <a:pPr marL="342900" indent="-342900">
              <a:buFont typeface="+mj-lt"/>
              <a:buAutoNum type="arabicPeriod"/>
            </a:pPr>
            <a:r>
              <a:rPr lang="en-US" sz="1800" dirty="0"/>
              <a:t>Introduction: What were sweatshops like twenty years ago? (you can use some of the quotes from No Logo).</a:t>
            </a:r>
          </a:p>
          <a:p>
            <a:pPr marL="342900" indent="-342900">
              <a:buFont typeface="+mj-lt"/>
              <a:buAutoNum type="arabicPeriod"/>
            </a:pPr>
            <a:r>
              <a:rPr lang="en-US" sz="1800" dirty="0"/>
              <a:t>What has changed in public opinion?</a:t>
            </a:r>
          </a:p>
          <a:p>
            <a:pPr marL="342900" indent="-342900">
              <a:buFont typeface="+mj-lt"/>
              <a:buAutoNum type="arabicPeriod"/>
            </a:pPr>
            <a:r>
              <a:rPr lang="en-US" sz="1800" dirty="0"/>
              <a:t>What has changed with the ‘big brands’ (For example have Nike or GAP changed how they make their clothes?)</a:t>
            </a:r>
          </a:p>
          <a:p>
            <a:pPr marL="342900" indent="-342900">
              <a:buFont typeface="+mj-lt"/>
              <a:buAutoNum type="arabicPeriod"/>
            </a:pPr>
            <a:r>
              <a:rPr lang="en-US" sz="1800" dirty="0"/>
              <a:t>A modern day case study – give details of a current Sweatshop.</a:t>
            </a:r>
          </a:p>
          <a:p>
            <a:pPr marL="342900" indent="-342900">
              <a:buFont typeface="+mj-lt"/>
              <a:buAutoNum type="arabicPeriod"/>
            </a:pPr>
            <a:r>
              <a:rPr lang="en-US" sz="1800" dirty="0"/>
              <a:t>Conclusion: Overall – do you think anything has improved since Naomi Klein wrote her book ‘No Logo’?</a:t>
            </a:r>
          </a:p>
        </p:txBody>
      </p:sp>
      <p:sp>
        <p:nvSpPr>
          <p:cNvPr id="12" name="Shape 149"/>
          <p:cNvSpPr txBox="1">
            <a:spLocks/>
          </p:cNvSpPr>
          <p:nvPr/>
        </p:nvSpPr>
        <p:spPr>
          <a:xfrm>
            <a:off x="-1420825" y="528155"/>
            <a:ext cx="5285000" cy="4296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US" dirty="0">
                <a:solidFill>
                  <a:schemeClr val="tx1"/>
                </a:solidFill>
              </a:rPr>
              <a:t>Can you use </a:t>
            </a:r>
          </a:p>
          <a:p>
            <a:pPr algn="ctr"/>
            <a:r>
              <a:rPr lang="en-US" dirty="0">
                <a:solidFill>
                  <a:schemeClr val="tx1"/>
                </a:solidFill>
              </a:rPr>
              <a:t>PEEKA </a:t>
            </a:r>
          </a:p>
          <a:p>
            <a:pPr algn="ctr"/>
            <a:r>
              <a:rPr lang="en-US" dirty="0">
                <a:solidFill>
                  <a:schemeClr val="tx1"/>
                </a:solidFill>
              </a:rPr>
              <a:t>Paragraphs</a:t>
            </a:r>
          </a:p>
          <a:p>
            <a:pPr algn="ctr"/>
            <a:r>
              <a:rPr lang="en-US" dirty="0">
                <a:solidFill>
                  <a:schemeClr val="tx1"/>
                </a:solidFill>
              </a:rPr>
              <a:t> to help?</a:t>
            </a:r>
            <a:endParaRPr lang="en"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3" y="2443170"/>
            <a:ext cx="2281296" cy="1801284"/>
          </a:xfrm>
          <a:prstGeom prst="rect">
            <a:avLst/>
          </a:prstGeom>
          <a:ln w="28575">
            <a:solidFill>
              <a:schemeClr val="tx1"/>
            </a:solidFill>
          </a:ln>
        </p:spPr>
      </p:pic>
    </p:spTree>
    <p:extLst>
      <p:ext uri="{BB962C8B-B14F-4D97-AF65-F5344CB8AC3E}">
        <p14:creationId xmlns:p14="http://schemas.microsoft.com/office/powerpoint/2010/main" val="294890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3" name="Picture 22" descr="A picture containing outdoor, ground&#10;&#10;Description generated with high confidence">
            <a:extLst>
              <a:ext uri="{FF2B5EF4-FFF2-40B4-BE49-F238E27FC236}">
                <a16:creationId xmlns:a16="http://schemas.microsoft.com/office/drawing/2014/main" id="{770FADD7-8941-4F96-9006-4089C5F19E01}"/>
              </a:ext>
            </a:extLst>
          </p:cNvPr>
          <p:cNvPicPr>
            <a:picLocks noChangeAspect="1"/>
          </p:cNvPicPr>
          <p:nvPr/>
        </p:nvPicPr>
        <p:blipFill rotWithShape="1">
          <a:blip r:embed="rId3">
            <a:extLst>
              <a:ext uri="{28A0092B-C50C-407E-A947-70E740481C1C}">
                <a14:useLocalDpi xmlns:a14="http://schemas.microsoft.com/office/drawing/2010/main" val="0"/>
              </a:ext>
            </a:extLst>
          </a:blip>
          <a:srcRect b="-126"/>
          <a:stretch/>
        </p:blipFill>
        <p:spPr>
          <a:xfrm>
            <a:off x="0" y="-15912"/>
            <a:ext cx="9143999" cy="5159412"/>
          </a:xfrm>
          <a:prstGeom prst="rect">
            <a:avLst/>
          </a:prstGeom>
        </p:spPr>
      </p:pic>
      <p:sp>
        <p:nvSpPr>
          <p:cNvPr id="129" name="Shape 129"/>
          <p:cNvSpPr txBox="1">
            <a:spLocks noGrp="1"/>
          </p:cNvSpPr>
          <p:nvPr>
            <p:ph type="title"/>
          </p:nvPr>
        </p:nvSpPr>
        <p:spPr>
          <a:xfrm>
            <a:off x="570138" y="361149"/>
            <a:ext cx="3132348" cy="730125"/>
          </a:xfrm>
          <a:prstGeom prst="rect">
            <a:avLst/>
          </a:prstGeom>
        </p:spPr>
        <p:txBody>
          <a:bodyPr vert="horz" lIns="68569" tIns="68569" rIns="68569" bIns="68569" rtlCol="0" anchor="b" anchorCtr="0">
            <a:noAutofit/>
          </a:bodyPr>
          <a:lstStyle/>
          <a:p>
            <a:r>
              <a:rPr lang="en-US" sz="2700" dirty="0">
                <a:solidFill>
                  <a:schemeClr val="bg1"/>
                </a:solidFill>
                <a:latin typeface="Trebuchet MS" panose="020B0603020202020204" pitchFamily="34" charset="0"/>
                <a:cs typeface="Aldhabi" panose="020B0604020202020204" pitchFamily="2" charset="-78"/>
              </a:rPr>
              <a:t>Wolsey Academy’s Learning Worlds</a:t>
            </a:r>
            <a:endParaRPr lang="en" sz="2700" dirty="0">
              <a:solidFill>
                <a:schemeClr val="bg1"/>
              </a:solidFill>
              <a:latin typeface="Trebuchet MS" panose="020B0603020202020204" pitchFamily="34" charset="0"/>
              <a:cs typeface="Aldhabi" panose="020B0604020202020204" pitchFamily="2" charset="-78"/>
            </a:endParaRPr>
          </a:p>
        </p:txBody>
      </p:sp>
      <p:sp>
        <p:nvSpPr>
          <p:cNvPr id="131" name="Shape 131"/>
          <p:cNvSpPr txBox="1">
            <a:spLocks noGrp="1"/>
          </p:cNvSpPr>
          <p:nvPr>
            <p:ph type="body" idx="1"/>
          </p:nvPr>
        </p:nvSpPr>
        <p:spPr>
          <a:xfrm>
            <a:off x="313250" y="1397730"/>
            <a:ext cx="3804563" cy="2434299"/>
          </a:xfrm>
          <a:prstGeom prst="rect">
            <a:avLst/>
          </a:prstGeom>
        </p:spPr>
        <p:txBody>
          <a:bodyPr vert="horz" lIns="68569" tIns="68569" rIns="68569" bIns="68569" rtlCol="0" anchor="t" anchorCtr="0">
            <a:noAutofit/>
          </a:bodyPr>
          <a:lstStyle/>
          <a:p>
            <a:pPr>
              <a:buNone/>
            </a:pPr>
            <a:r>
              <a:rPr lang="en" sz="1050" dirty="0">
                <a:solidFill>
                  <a:schemeClr val="bg1"/>
                </a:solidFill>
              </a:rPr>
              <a:t>Our Learning Worlds make for engaging homework and class tasks. Pupils take on the role of a protagonist and </a:t>
            </a:r>
            <a:r>
              <a:rPr lang="en-GB" sz="1050" dirty="0">
                <a:solidFill>
                  <a:schemeClr val="bg1"/>
                </a:solidFill>
              </a:rPr>
              <a:t>adventure </a:t>
            </a:r>
            <a:r>
              <a:rPr lang="en" sz="1050" dirty="0">
                <a:solidFill>
                  <a:schemeClr val="bg1"/>
                </a:solidFill>
              </a:rPr>
              <a:t>through a series of </a:t>
            </a:r>
            <a:r>
              <a:rPr lang="en-GB" sz="1050" dirty="0">
                <a:solidFill>
                  <a:schemeClr val="bg1"/>
                </a:solidFill>
              </a:rPr>
              <a:t>levels and maps</a:t>
            </a:r>
            <a:r>
              <a:rPr lang="en" sz="1050" dirty="0">
                <a:solidFill>
                  <a:schemeClr val="bg1"/>
                </a:solidFill>
              </a:rPr>
              <a:t>. </a:t>
            </a:r>
            <a:r>
              <a:rPr lang="en-GB" sz="1050" dirty="0">
                <a:solidFill>
                  <a:schemeClr val="bg1"/>
                </a:solidFill>
              </a:rPr>
              <a:t>As they do so computer controlled characters pass on course specific information and different scenarios and ‘Wolsey College’ in-game tests build their confidence and skills.</a:t>
            </a:r>
            <a:endParaRPr lang="en" sz="1050" dirty="0">
              <a:solidFill>
                <a:schemeClr val="bg1"/>
              </a:solidFill>
            </a:endParaRPr>
          </a:p>
          <a:p>
            <a:pPr>
              <a:buNone/>
            </a:pPr>
            <a:endParaRPr lang="en" sz="1050" dirty="0">
              <a:solidFill>
                <a:schemeClr val="bg1"/>
              </a:solidFill>
            </a:endParaRPr>
          </a:p>
          <a:p>
            <a:pPr>
              <a:buNone/>
            </a:pPr>
            <a:r>
              <a:rPr lang="en" sz="1050" dirty="0">
                <a:solidFill>
                  <a:schemeClr val="bg1"/>
                </a:solidFill>
              </a:rPr>
              <a:t>Told in a format pupils love they complete </a:t>
            </a:r>
            <a:r>
              <a:rPr lang="en-GB" sz="1050" dirty="0">
                <a:solidFill>
                  <a:schemeClr val="bg1"/>
                </a:solidFill>
              </a:rPr>
              <a:t>a SOW specific task book at home. They then come to class </a:t>
            </a:r>
            <a:r>
              <a:rPr lang="en" sz="1050" dirty="0">
                <a:solidFill>
                  <a:schemeClr val="bg1"/>
                </a:solidFill>
              </a:rPr>
              <a:t>ready to </a:t>
            </a:r>
            <a:r>
              <a:rPr lang="en-GB" sz="1050" dirty="0">
                <a:solidFill>
                  <a:schemeClr val="bg1"/>
                </a:solidFill>
              </a:rPr>
              <a:t>instantly </a:t>
            </a:r>
            <a:r>
              <a:rPr lang="en" sz="1050" dirty="0">
                <a:solidFill>
                  <a:schemeClr val="bg1"/>
                </a:solidFill>
              </a:rPr>
              <a:t>delve deeper into the </a:t>
            </a:r>
            <a:r>
              <a:rPr lang="en-GB" sz="1050" dirty="0">
                <a:solidFill>
                  <a:schemeClr val="bg1"/>
                </a:solidFill>
              </a:rPr>
              <a:t>skills and </a:t>
            </a:r>
            <a:r>
              <a:rPr lang="en" sz="1050" dirty="0">
                <a:solidFill>
                  <a:schemeClr val="bg1"/>
                </a:solidFill>
              </a:rPr>
              <a:t>analysis they need to become effective learners – </a:t>
            </a:r>
            <a:r>
              <a:rPr lang="en-GB" sz="1050" dirty="0">
                <a:solidFill>
                  <a:schemeClr val="bg1"/>
                </a:solidFill>
              </a:rPr>
              <a:t>and ace their exams.</a:t>
            </a:r>
          </a:p>
          <a:p>
            <a:pPr>
              <a:buNone/>
            </a:pPr>
            <a:endParaRPr lang="en-GB" sz="1050" dirty="0">
              <a:solidFill>
                <a:schemeClr val="bg1"/>
              </a:solidFill>
            </a:endParaRPr>
          </a:p>
          <a:p>
            <a:pPr>
              <a:buNone/>
            </a:pPr>
            <a:r>
              <a:rPr lang="en-GB" sz="1050" dirty="0">
                <a:solidFill>
                  <a:schemeClr val="bg1"/>
                </a:solidFill>
              </a:rPr>
              <a:t>Make the most of your class time and try them for free at:</a:t>
            </a:r>
            <a:endParaRPr lang="en" sz="1050" dirty="0">
              <a:solidFill>
                <a:schemeClr val="bg1"/>
              </a:solidFill>
            </a:endParaRPr>
          </a:p>
          <a:p>
            <a:pPr>
              <a:buNone/>
            </a:pPr>
            <a:endParaRPr lang="en" sz="1050" dirty="0">
              <a:solidFill>
                <a:schemeClr val="bg1"/>
              </a:solidFill>
            </a:endParaRPr>
          </a:p>
          <a:p>
            <a:pPr marL="342900" indent="-171450">
              <a:spcAft>
                <a:spcPts val="750"/>
              </a:spcAft>
            </a:pPr>
            <a:r>
              <a:rPr lang="en" sz="1050" dirty="0">
                <a:solidFill>
                  <a:schemeClr val="bg1"/>
                </a:solidFill>
                <a:hlinkClick r:id="rId4"/>
              </a:rPr>
              <a:t>www.wolseyacademy.com</a:t>
            </a:r>
            <a:endParaRPr lang="en" sz="1050" dirty="0">
              <a:solidFill>
                <a:schemeClr val="bg1"/>
              </a:solidFill>
            </a:endParaRPr>
          </a:p>
          <a:p>
            <a:pPr marL="342900" indent="-171450">
              <a:spcAft>
                <a:spcPts val="750"/>
              </a:spcAft>
            </a:pPr>
            <a:r>
              <a:rPr lang="en" sz="1050" dirty="0">
                <a:solidFill>
                  <a:schemeClr val="bg1"/>
                </a:solidFill>
              </a:rPr>
              <a:t>thomas@wolseyacademy.com</a:t>
            </a:r>
          </a:p>
          <a:p>
            <a:pPr marL="342900" indent="-171450">
              <a:spcAft>
                <a:spcPts val="750"/>
              </a:spcAft>
            </a:pPr>
            <a:r>
              <a:rPr lang="en" sz="1050" dirty="0">
                <a:solidFill>
                  <a:schemeClr val="bg1"/>
                </a:solidFill>
              </a:rPr>
              <a:t>@wolseyacademy</a:t>
            </a:r>
          </a:p>
        </p:txBody>
      </p:sp>
      <p:pic>
        <p:nvPicPr>
          <p:cNvPr id="2" name="Picture 1">
            <a:extLst>
              <a:ext uri="{FF2B5EF4-FFF2-40B4-BE49-F238E27FC236}">
                <a16:creationId xmlns:a16="http://schemas.microsoft.com/office/drawing/2014/main" id="{FA6704A7-F158-4541-BE48-E20183FCEBB4}"/>
              </a:ext>
            </a:extLst>
          </p:cNvPr>
          <p:cNvPicPr>
            <a:picLocks noChangeAspect="1"/>
          </p:cNvPicPr>
          <p:nvPr/>
        </p:nvPicPr>
        <p:blipFill>
          <a:blip r:embed="rId5"/>
          <a:stretch>
            <a:fillRect/>
          </a:stretch>
        </p:blipFill>
        <p:spPr>
          <a:xfrm>
            <a:off x="179020" y="4250142"/>
            <a:ext cx="268460" cy="272427"/>
          </a:xfrm>
          <a:prstGeom prst="rect">
            <a:avLst/>
          </a:prstGeom>
          <a:noFill/>
          <a:ln w="3175">
            <a:noFill/>
          </a:ln>
        </p:spPr>
      </p:pic>
      <p:sp>
        <p:nvSpPr>
          <p:cNvPr id="3" name="AutoShape 2" descr="Image result for website logo">
            <a:extLst>
              <a:ext uri="{FF2B5EF4-FFF2-40B4-BE49-F238E27FC236}">
                <a16:creationId xmlns:a16="http://schemas.microsoft.com/office/drawing/2014/main" id="{F7BB601B-1E82-445F-80B5-9867BAF6F84D}"/>
              </a:ext>
            </a:extLst>
          </p:cNvPr>
          <p:cNvSpPr>
            <a:spLocks noChangeAspect="1" noChangeArrowheads="1"/>
          </p:cNvSpPr>
          <p:nvPr/>
        </p:nvSpPr>
        <p:spPr bwMode="auto">
          <a:xfrm>
            <a:off x="4924286" y="259236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a:p>
        </p:txBody>
      </p:sp>
      <p:pic>
        <p:nvPicPr>
          <p:cNvPr id="4" name="Picture 3">
            <a:extLst>
              <a:ext uri="{FF2B5EF4-FFF2-40B4-BE49-F238E27FC236}">
                <a16:creationId xmlns:a16="http://schemas.microsoft.com/office/drawing/2014/main" id="{51C0E0CF-35ED-4165-AD4B-0F7357E2B44B}"/>
              </a:ext>
            </a:extLst>
          </p:cNvPr>
          <p:cNvPicPr>
            <a:picLocks noChangeAspect="1"/>
          </p:cNvPicPr>
          <p:nvPr/>
        </p:nvPicPr>
        <p:blipFill>
          <a:blip r:embed="rId6"/>
          <a:stretch>
            <a:fillRect/>
          </a:stretch>
        </p:blipFill>
        <p:spPr>
          <a:xfrm>
            <a:off x="179020" y="3980112"/>
            <a:ext cx="268460" cy="270030"/>
          </a:xfrm>
          <a:prstGeom prst="rect">
            <a:avLst/>
          </a:prstGeom>
          <a:noFill/>
          <a:ln w="3175">
            <a:noFill/>
          </a:ln>
        </p:spPr>
      </p:pic>
      <p:pic>
        <p:nvPicPr>
          <p:cNvPr id="5" name="Picture 4">
            <a:extLst>
              <a:ext uri="{FF2B5EF4-FFF2-40B4-BE49-F238E27FC236}">
                <a16:creationId xmlns:a16="http://schemas.microsoft.com/office/drawing/2014/main" id="{F84A9CFD-BB94-4F3D-B048-2DFD52893DD7}"/>
              </a:ext>
            </a:extLst>
          </p:cNvPr>
          <p:cNvPicPr>
            <a:picLocks noChangeAspect="1"/>
          </p:cNvPicPr>
          <p:nvPr/>
        </p:nvPicPr>
        <p:blipFill>
          <a:blip r:embed="rId7"/>
          <a:stretch>
            <a:fillRect/>
          </a:stretch>
        </p:blipFill>
        <p:spPr>
          <a:xfrm>
            <a:off x="179020" y="4520172"/>
            <a:ext cx="268459" cy="247870"/>
          </a:xfrm>
          <a:prstGeom prst="rect">
            <a:avLst/>
          </a:prstGeom>
          <a:noFill/>
          <a:ln w="3175">
            <a:noFill/>
          </a:ln>
        </p:spPr>
      </p:pic>
      <p:pic>
        <p:nvPicPr>
          <p:cNvPr id="17" name="Picture 16" descr="A picture containing indoor&#10;&#10;Description generated with very high confidence">
            <a:extLst>
              <a:ext uri="{FF2B5EF4-FFF2-40B4-BE49-F238E27FC236}">
                <a16:creationId xmlns:a16="http://schemas.microsoft.com/office/drawing/2014/main" id="{0DCC40CB-D389-4CDB-9B7B-99EC8CE84B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7700" y="130306"/>
            <a:ext cx="2364911" cy="1921937"/>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ABB808C7-C52D-45E3-B81A-C78F08153F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5628" y="1491873"/>
            <a:ext cx="2372056" cy="1921937"/>
          </a:xfrm>
          <a:prstGeom prst="rect">
            <a:avLst/>
          </a:prstGeom>
        </p:spPr>
      </p:pic>
      <p:pic>
        <p:nvPicPr>
          <p:cNvPr id="21" name="Picture 20" descr="A close up of a sign&#10;&#10;Description generated with high confidence">
            <a:extLst>
              <a:ext uri="{FF2B5EF4-FFF2-40B4-BE49-F238E27FC236}">
                <a16:creationId xmlns:a16="http://schemas.microsoft.com/office/drawing/2014/main" id="{2FB9D3B0-0ADB-47BD-83E5-9989329447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7634" y="3049454"/>
            <a:ext cx="2336333" cy="1921937"/>
          </a:xfrm>
          <a:prstGeom prst="rect">
            <a:avLst/>
          </a:prstGeom>
        </p:spPr>
      </p:pic>
    </p:spTree>
    <p:extLst>
      <p:ext uri="{BB962C8B-B14F-4D97-AF65-F5344CB8AC3E}">
        <p14:creationId xmlns:p14="http://schemas.microsoft.com/office/powerpoint/2010/main" val="271324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p:nvSpPr>
        <p:spPr>
          <a:xfrm>
            <a:off x="0" y="0"/>
            <a:ext cx="4578504" cy="5143500"/>
          </a:xfrm>
          <a:prstGeom prst="rect">
            <a:avLst/>
          </a:prstGeom>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my last night in Cavite, I met a group of six teenage girls in the workers' dormitories who shared a </a:t>
            </a:r>
            <a:r>
              <a:rPr lang="en-US" dirty="0" err="1"/>
              <a:t>sixby</a:t>
            </a:r>
            <a:r>
              <a:rPr lang="en-US" dirty="0"/>
              <a:t>-eight-foot concrete room: four slept on the makeshift bunk bed (two to a bed), the other two on mats spread on the floor. The girls who made </a:t>
            </a:r>
            <a:r>
              <a:rPr lang="en-US" dirty="0" err="1"/>
              <a:t>Aztek</a:t>
            </a:r>
            <a:r>
              <a:rPr lang="en-US" dirty="0"/>
              <a:t>, Apple and IBM CD-ROM drives shared the top bunk; the ones who sewed Gap clothing, the bottom. All were the children of farmers, away from their families for the first time. </a:t>
            </a:r>
          </a:p>
        </p:txBody>
      </p:sp>
      <p:sp>
        <p:nvSpPr>
          <p:cNvPr id="2" name="Title 1"/>
          <p:cNvSpPr>
            <a:spLocks noGrp="1"/>
          </p:cNvSpPr>
          <p:nvPr>
            <p:ph type="title"/>
          </p:nvPr>
        </p:nvSpPr>
        <p:spPr>
          <a:xfrm>
            <a:off x="530652" y="179715"/>
            <a:ext cx="3517200" cy="973500"/>
          </a:xfrm>
        </p:spPr>
        <p:txBody>
          <a:bodyPr/>
          <a:lstStyle/>
          <a:p>
            <a:pPr algn="ctr"/>
            <a:r>
              <a:rPr lang="en-US" b="1" dirty="0"/>
              <a:t>Check out the full Global Fashion SOW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9000"/>
            <a:ext cx="4578504" cy="2591073"/>
          </a:xfrm>
          <a:prstGeom prst="rect">
            <a:avLst/>
          </a:prstGeom>
        </p:spPr>
      </p:pic>
      <p:sp>
        <p:nvSpPr>
          <p:cNvPr id="9" name="Title 1"/>
          <p:cNvSpPr txBox="1">
            <a:spLocks/>
          </p:cNvSpPr>
          <p:nvPr/>
        </p:nvSpPr>
        <p:spPr>
          <a:xfrm>
            <a:off x="530652" y="4247000"/>
            <a:ext cx="3517200" cy="57771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67031"/>
              </a:buClr>
              <a:buSzPct val="100000"/>
              <a:buFont typeface="Nunito Sans"/>
              <a:buNone/>
              <a:defRPr sz="2400" b="0" i="0" u="none" strike="noStrike" cap="none">
                <a:solidFill>
                  <a:srgbClr val="F67031"/>
                </a:solidFill>
                <a:latin typeface="Nunito Sans"/>
                <a:ea typeface="Nunito Sans"/>
                <a:cs typeface="Nunito Sans"/>
                <a:sym typeface="Nunito Sans"/>
              </a:defRPr>
            </a:lvl1pPr>
            <a:lvl2pPr lvl="1"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2pPr>
            <a:lvl3pPr lvl="2"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3pPr>
            <a:lvl4pPr lvl="3"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4pPr>
            <a:lvl5pPr lvl="4"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5pPr>
            <a:lvl6pPr lvl="5"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6pPr>
            <a:lvl7pPr lvl="6"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7pPr>
            <a:lvl8pPr lvl="7"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8pPr>
            <a:lvl9pPr lvl="8" rtl="0">
              <a:spcBef>
                <a:spcPts val="0"/>
              </a:spcBef>
              <a:buClr>
                <a:srgbClr val="F67031"/>
              </a:buClr>
              <a:buSzPct val="100000"/>
              <a:buFont typeface="Nunito Sans"/>
              <a:buNone/>
              <a:defRPr sz="2400">
                <a:solidFill>
                  <a:srgbClr val="F67031"/>
                </a:solidFill>
                <a:latin typeface="Nunito Sans"/>
                <a:ea typeface="Nunito Sans"/>
                <a:cs typeface="Nunito Sans"/>
                <a:sym typeface="Nunito Sans"/>
              </a:defRPr>
            </a:lvl9pPr>
          </a:lstStyle>
          <a:p>
            <a:pPr algn="ctr"/>
            <a:r>
              <a:rPr lang="en-US" b="1" dirty="0">
                <a:solidFill>
                  <a:schemeClr val="bg1"/>
                </a:solidFill>
                <a:hlinkClick r:id="rId4"/>
              </a:rPr>
              <a:t>Click here</a:t>
            </a:r>
            <a:endParaRPr lang="en-US" b="1" dirty="0">
              <a:solidFill>
                <a:schemeClr val="bg1"/>
              </a:solidFill>
            </a:endParaRPr>
          </a:p>
        </p:txBody>
      </p:sp>
    </p:spTree>
    <p:extLst>
      <p:ext uri="{BB962C8B-B14F-4D97-AF65-F5344CB8AC3E}">
        <p14:creationId xmlns:p14="http://schemas.microsoft.com/office/powerpoint/2010/main" val="175327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42"/>
        <p:cNvGrpSpPr/>
        <p:nvPr/>
      </p:nvGrpSpPr>
      <p:grpSpPr>
        <a:xfrm>
          <a:off x="0" y="0"/>
          <a:ext cx="0" cy="0"/>
          <a:chOff x="0" y="0"/>
          <a:chExt cx="0" cy="0"/>
        </a:xfrm>
      </p:grpSpPr>
      <p:sp>
        <p:nvSpPr>
          <p:cNvPr id="144" name="Shape 144"/>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
        <p:nvSpPr>
          <p:cNvPr id="2" name="TextBox 1"/>
          <p:cNvSpPr txBox="1"/>
          <p:nvPr/>
        </p:nvSpPr>
        <p:spPr>
          <a:xfrm>
            <a:off x="2418347" y="144380"/>
            <a:ext cx="4776537" cy="923330"/>
          </a:xfrm>
          <a:prstGeom prst="rect">
            <a:avLst/>
          </a:prstGeom>
          <a:solidFill>
            <a:srgbClr val="AECDE6"/>
          </a:solidFill>
        </p:spPr>
        <p:txBody>
          <a:bodyPr wrap="square" rtlCol="0">
            <a:spAutoFit/>
          </a:bodyPr>
          <a:lstStyle/>
          <a:p>
            <a:r>
              <a:rPr lang="en-US" sz="5400" dirty="0"/>
              <a:t>RESOURCES</a:t>
            </a:r>
          </a:p>
        </p:txBody>
      </p:sp>
      <p:sp>
        <p:nvSpPr>
          <p:cNvPr id="4" name="Down Arrow 3"/>
          <p:cNvSpPr/>
          <p:nvPr/>
        </p:nvSpPr>
        <p:spPr>
          <a:xfrm>
            <a:off x="3543299" y="1840832"/>
            <a:ext cx="2526631" cy="2909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EA2B9C-22D5-4B87-8E0E-5F0587073F4C}" type="slidenum">
              <a:rPr lang="en-US" smtClean="0"/>
              <a:t>14</a:t>
            </a:fld>
            <a:endParaRPr lang="en-US"/>
          </a:p>
        </p:txBody>
      </p:sp>
      <p:sp>
        <p:nvSpPr>
          <p:cNvPr id="5" name="Rectangle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 my last night in Cavite, I met a group of six teenage girls in the workers' dormitories who shared a </a:t>
            </a:r>
            <a:r>
              <a:rPr lang="en-US" dirty="0" err="1"/>
              <a:t>sixby</a:t>
            </a:r>
            <a:r>
              <a:rPr lang="en-US" dirty="0"/>
              <a:t>-eight-foot concrete room: four slept on the makeshift bunk bed (two to a bed), the other two on mats spread on the floor. The girls who made </a:t>
            </a:r>
            <a:r>
              <a:rPr lang="en-US" dirty="0" err="1"/>
              <a:t>Aztek</a:t>
            </a:r>
            <a:r>
              <a:rPr lang="en-US" dirty="0"/>
              <a:t>, Apple and IBM CD-ROM drives shared the top bunk; the ones who sewed Gap clothing, the bottom. All were the children of farmers, away from their families for the first time. </a:t>
            </a:r>
          </a:p>
        </p:txBody>
      </p:sp>
      <p:sp>
        <p:nvSpPr>
          <p:cNvPr id="6" name="Rectangle 5"/>
          <p:cNvSpPr/>
          <p:nvPr/>
        </p:nvSpPr>
        <p:spPr>
          <a:xfrm>
            <a:off x="389463" y="94653"/>
            <a:ext cx="8359423" cy="954107"/>
          </a:xfrm>
          <a:prstGeom prst="rect">
            <a:avLst/>
          </a:prstGeom>
          <a:solidFill>
            <a:schemeClr val="accent5">
              <a:lumMod val="20000"/>
              <a:lumOff val="80000"/>
            </a:schemeClr>
          </a:solidFill>
        </p:spPr>
        <p:txBody>
          <a:bodyPr wrap="square">
            <a:spAutoFit/>
          </a:bodyPr>
          <a:lstStyle/>
          <a:p>
            <a:r>
              <a:rPr lang="en-US" dirty="0"/>
              <a:t>“In the rows of virtually identical giant shed-like structures, one factory stood out: the name on the white rectangular building said "Philips," but through its surrounding fence I could see mountains of Nike shoes piled high. It seems that in Cavite, production has been banished to our age's most worthless status: its factories are </a:t>
            </a:r>
            <a:r>
              <a:rPr lang="en-US" dirty="0" err="1"/>
              <a:t>unbrandable</a:t>
            </a:r>
            <a:r>
              <a:rPr lang="en-US" dirty="0"/>
              <a:t>, </a:t>
            </a:r>
            <a:r>
              <a:rPr lang="en-US" dirty="0" err="1"/>
              <a:t>unswooshworthy</a:t>
            </a:r>
            <a:r>
              <a:rPr lang="en-US" dirty="0"/>
              <a:t>; producers are the industrial untouchables”</a:t>
            </a:r>
          </a:p>
        </p:txBody>
      </p:sp>
      <p:sp>
        <p:nvSpPr>
          <p:cNvPr id="7" name="Rectangle 6"/>
          <p:cNvSpPr/>
          <p:nvPr/>
        </p:nvSpPr>
        <p:spPr>
          <a:xfrm>
            <a:off x="389463" y="1293166"/>
            <a:ext cx="8359423" cy="738664"/>
          </a:xfrm>
          <a:prstGeom prst="rect">
            <a:avLst/>
          </a:prstGeom>
          <a:solidFill>
            <a:schemeClr val="accent5">
              <a:lumMod val="40000"/>
              <a:lumOff val="60000"/>
            </a:schemeClr>
          </a:solidFill>
        </p:spPr>
        <p:txBody>
          <a:bodyPr wrap="square">
            <a:spAutoFit/>
          </a:bodyPr>
          <a:lstStyle/>
          <a:p>
            <a:r>
              <a:rPr lang="en-US" dirty="0"/>
              <a:t>Women are often fired from their zone jobs in their mid-twenties, told by supervisors that they are "too old," and that their fingers are no longer sufficiently nimble. This practice is a highly effective way of minimizing the number of mothers on the company payroll.</a:t>
            </a:r>
          </a:p>
        </p:txBody>
      </p:sp>
      <p:sp>
        <p:nvSpPr>
          <p:cNvPr id="8" name="Rectangle 7"/>
          <p:cNvSpPr/>
          <p:nvPr/>
        </p:nvSpPr>
        <p:spPr>
          <a:xfrm>
            <a:off x="389462" y="2191924"/>
            <a:ext cx="8359423" cy="1169551"/>
          </a:xfrm>
          <a:prstGeom prst="rect">
            <a:avLst/>
          </a:prstGeom>
          <a:solidFill>
            <a:schemeClr val="accent5">
              <a:lumMod val="60000"/>
              <a:lumOff val="40000"/>
            </a:schemeClr>
          </a:solidFill>
        </p:spPr>
        <p:txBody>
          <a:bodyPr wrap="square">
            <a:spAutoFit/>
          </a:bodyPr>
          <a:lstStyle/>
          <a:p>
            <a:r>
              <a:rPr lang="en-US" dirty="0"/>
              <a:t>On my last night in Cavite, I met a group of six teenage girls in the workers' dormitories who shared a </a:t>
            </a:r>
            <a:r>
              <a:rPr lang="en-US" dirty="0" err="1"/>
              <a:t>sixby</a:t>
            </a:r>
            <a:r>
              <a:rPr lang="en-US" dirty="0"/>
              <a:t>-eight-foot concrete room: four slept on the makeshift bunk bed (two to a bed), the other two on mats spread on the floor. The girls who made </a:t>
            </a:r>
            <a:r>
              <a:rPr lang="en-US" dirty="0" err="1"/>
              <a:t>Aztek</a:t>
            </a:r>
            <a:r>
              <a:rPr lang="en-US" dirty="0"/>
              <a:t>, Apple and IBM CD-ROM drives shared the top bunk; the ones who sewed Gap clothing, the bottom. All were the children of farmers, away from their families for the first time. </a:t>
            </a:r>
          </a:p>
        </p:txBody>
      </p:sp>
      <p:sp>
        <p:nvSpPr>
          <p:cNvPr id="9" name="Rectangle 8"/>
          <p:cNvSpPr/>
          <p:nvPr/>
        </p:nvSpPr>
        <p:spPr>
          <a:xfrm>
            <a:off x="389462" y="3420205"/>
            <a:ext cx="8359423" cy="1600438"/>
          </a:xfrm>
          <a:prstGeom prst="rect">
            <a:avLst/>
          </a:prstGeom>
          <a:solidFill>
            <a:schemeClr val="accent5">
              <a:lumMod val="60000"/>
              <a:lumOff val="40000"/>
            </a:schemeClr>
          </a:solidFill>
        </p:spPr>
        <p:txBody>
          <a:bodyPr wrap="square">
            <a:spAutoFit/>
          </a:bodyPr>
          <a:lstStyle/>
          <a:p>
            <a:r>
              <a:rPr lang="en-US" dirty="0"/>
              <a:t>Work in the zone is characterized by this brutal combination of tremendous intensity and nonexistent job security. Everyone works six or seven days a week, and when a big order is due to be shipped out, employees work until it is done. Most workers want some overtime hours because they need the money, but the overnight shifts are widely considered a burden. Refusing to stay, however, is not an option. For instance, according to the official rule book of the Philips factory (a contractor that has filled orders for both Nike and Reebok), "Refusal to render overtime work when so required" is an offence "punishable with dismissal."</a:t>
            </a:r>
          </a:p>
        </p:txBody>
      </p:sp>
    </p:spTree>
    <p:extLst>
      <p:ext uri="{BB962C8B-B14F-4D97-AF65-F5344CB8AC3E}">
        <p14:creationId xmlns:p14="http://schemas.microsoft.com/office/powerpoint/2010/main" val="271369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5" name="Picture 4">
            <a:hlinkClick r:id="rId3"/>
          </p:cNvPr>
          <p:cNvPicPr>
            <a:picLocks noChangeAspect="1"/>
          </p:cNvPicPr>
          <p:nvPr/>
        </p:nvPicPr>
        <p:blipFill rotWithShape="1">
          <a:blip r:embed="rId4"/>
          <a:srcRect l="11984" t="28684" r="60185" b="23102"/>
          <a:stretch/>
        </p:blipFill>
        <p:spPr>
          <a:xfrm>
            <a:off x="1" y="0"/>
            <a:ext cx="9144000" cy="5143500"/>
          </a:xfrm>
          <a:prstGeom prst="rect">
            <a:avLst/>
          </a:prstGeom>
        </p:spPr>
      </p:pic>
    </p:spTree>
    <p:extLst>
      <p:ext uri="{BB962C8B-B14F-4D97-AF65-F5344CB8AC3E}">
        <p14:creationId xmlns:p14="http://schemas.microsoft.com/office/powerpoint/2010/main" val="232571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2"/>
          </p:cNvPr>
          <p:cNvPicPr>
            <a:picLocks noChangeAspect="1"/>
          </p:cNvPicPr>
          <p:nvPr/>
        </p:nvPicPr>
        <p:blipFill rotWithShape="1">
          <a:blip r:embed="rId3"/>
          <a:srcRect l="36153" t="29418" r="26509" b="20797"/>
          <a:stretch/>
        </p:blipFill>
        <p:spPr>
          <a:xfrm>
            <a:off x="2787502" y="420249"/>
            <a:ext cx="3446243" cy="3517189"/>
          </a:xfrm>
          <a:prstGeom prst="rect">
            <a:avLst/>
          </a:prstGeom>
        </p:spPr>
      </p:pic>
    </p:spTree>
    <p:extLst>
      <p:ext uri="{BB962C8B-B14F-4D97-AF65-F5344CB8AC3E}">
        <p14:creationId xmlns:p14="http://schemas.microsoft.com/office/powerpoint/2010/main" val="327131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98225" y="2986088"/>
            <a:ext cx="7888550" cy="19145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Part of a wider ‘Inspired By’ lesson series available at </a:t>
            </a:r>
            <a:r>
              <a:rPr lang="en-US" sz="1500" dirty="0">
                <a:solidFill>
                  <a:schemeClr val="tx1"/>
                </a:solidFill>
                <a:hlinkClick r:id="rId2"/>
              </a:rPr>
              <a:t>www.wolseyacademy.com/inspired-by</a:t>
            </a:r>
            <a:endParaRPr lang="en-US" sz="1500" dirty="0">
              <a:solidFill>
                <a:schemeClr val="tx1"/>
              </a:solidFill>
            </a:endParaRPr>
          </a:p>
        </p:txBody>
      </p:sp>
      <p:sp>
        <p:nvSpPr>
          <p:cNvPr id="2" name="TextBox 1"/>
          <p:cNvSpPr txBox="1"/>
          <p:nvPr/>
        </p:nvSpPr>
        <p:spPr>
          <a:xfrm>
            <a:off x="2348206" y="2000182"/>
            <a:ext cx="4361862" cy="1338828"/>
          </a:xfrm>
          <a:prstGeom prst="rect">
            <a:avLst/>
          </a:prstGeom>
          <a:noFill/>
        </p:spPr>
        <p:txBody>
          <a:bodyPr wrap="square" rtlCol="0">
            <a:spAutoFit/>
          </a:bodyPr>
          <a:lstStyle/>
          <a:p>
            <a:pPr algn="ctr"/>
            <a:r>
              <a:rPr lang="en-US" sz="2700" dirty="0">
                <a:latin typeface="Trebuchet MS" panose="020B0603020202020204" pitchFamily="34" charset="0"/>
              </a:rPr>
              <a:t>Inspired by…</a:t>
            </a:r>
          </a:p>
          <a:p>
            <a:pPr algn="ctr"/>
            <a:r>
              <a:rPr lang="en-US" sz="2700" dirty="0">
                <a:latin typeface="Trebuchet MS" panose="020B0603020202020204" pitchFamily="34" charset="0"/>
              </a:rPr>
              <a:t>No Logo</a:t>
            </a:r>
          </a:p>
          <a:p>
            <a:pPr algn="ctr"/>
            <a:r>
              <a:rPr lang="en-US" sz="2700" dirty="0">
                <a:latin typeface="Trebuchet MS" panose="020B0603020202020204" pitchFamily="34" charset="0"/>
              </a:rPr>
              <a:t>By Naomi Klein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020" y="433653"/>
            <a:ext cx="1176233" cy="1566529"/>
          </a:xfrm>
          <a:prstGeom prst="rect">
            <a:avLst/>
          </a:prstGeom>
        </p:spPr>
      </p:pic>
    </p:spTree>
    <p:extLst>
      <p:ext uri="{BB962C8B-B14F-4D97-AF65-F5344CB8AC3E}">
        <p14:creationId xmlns:p14="http://schemas.microsoft.com/office/powerpoint/2010/main" val="237987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0" y="469426"/>
            <a:ext cx="2597499" cy="4442816"/>
          </a:xfrm>
          <a:prstGeom prst="rect">
            <a:avLst/>
          </a:prstGeom>
        </p:spPr>
        <p:txBody>
          <a:bodyPr lIns="91425" tIns="91425" rIns="91425" bIns="91425" anchor="t" anchorCtr="0">
            <a:noAutofit/>
          </a:bodyPr>
          <a:lstStyle/>
          <a:p>
            <a:pPr lvl="0" algn="ctr"/>
            <a:r>
              <a:rPr lang="en-GB" sz="1800" dirty="0"/>
              <a:t>Watch the video</a:t>
            </a:r>
            <a:br>
              <a:rPr lang="en" sz="1800" dirty="0"/>
            </a:br>
            <a:br>
              <a:rPr lang="en" sz="1800" dirty="0"/>
            </a:br>
            <a:br>
              <a:rPr lang="en" sz="1800" dirty="0"/>
            </a:br>
            <a:br>
              <a:rPr lang="en" sz="1800" dirty="0"/>
            </a:br>
            <a:r>
              <a:rPr lang="en-GB" sz="1800" dirty="0"/>
              <a:t>Carefully make </a:t>
            </a:r>
            <a:br>
              <a:rPr lang="en-GB" sz="1800" dirty="0"/>
            </a:br>
            <a:r>
              <a:rPr lang="en-GB" sz="1800" dirty="0"/>
              <a:t>notes under </a:t>
            </a:r>
            <a:br>
              <a:rPr lang="en-GB" sz="1800" dirty="0"/>
            </a:br>
            <a:r>
              <a:rPr lang="en-GB" sz="1800" dirty="0"/>
              <a:t>these </a:t>
            </a:r>
            <a:r>
              <a:rPr lang="en-GB" sz="1800"/>
              <a:t>headings…</a:t>
            </a:r>
            <a:br>
              <a:rPr lang="en-GB" sz="1800"/>
            </a:br>
            <a:br>
              <a:rPr lang="en-GB" sz="1800"/>
            </a:br>
            <a:br>
              <a:rPr lang="en-GB" sz="1800"/>
            </a:br>
            <a:r>
              <a:rPr lang="en-GB">
                <a:hlinkClick r:id="rId3"/>
              </a:rPr>
              <a:t>https://youtu.be/B0TQR1kVs0k</a:t>
            </a:r>
            <a:br>
              <a:rPr lang="en-GB"/>
            </a:br>
            <a:endParaRPr lang="en" sz="1800" dirty="0"/>
          </a:p>
        </p:txBody>
      </p:sp>
      <p:grpSp>
        <p:nvGrpSpPr>
          <p:cNvPr id="250" name="Shape 250"/>
          <p:cNvGrpSpPr/>
          <p:nvPr/>
        </p:nvGrpSpPr>
        <p:grpSpPr>
          <a:xfrm>
            <a:off x="3337174" y="44553"/>
            <a:ext cx="4834602" cy="4666922"/>
            <a:chOff x="3337274" y="244579"/>
            <a:chExt cx="4834602" cy="4666922"/>
          </a:xfrm>
        </p:grpSpPr>
        <p:sp>
          <p:nvSpPr>
            <p:cNvPr id="251" name="Shape 251"/>
            <p:cNvSpPr/>
            <p:nvPr/>
          </p:nvSpPr>
          <p:spPr>
            <a:xfrm>
              <a:off x="4790025" y="244579"/>
              <a:ext cx="1906800" cy="1906800"/>
            </a:xfrm>
            <a:prstGeom prst="ellipse">
              <a:avLst/>
            </a:prstGeom>
            <a:solidFill>
              <a:srgbClr val="0070C0"/>
            </a:solidFill>
            <a:ln>
              <a:noFill/>
            </a:ln>
          </p:spPr>
          <p:txBody>
            <a:bodyPr lIns="91425" tIns="91425" rIns="91425" bIns="91425" anchor="ctr" anchorCtr="0">
              <a:noAutofit/>
            </a:bodyPr>
            <a:lstStyle/>
            <a:p>
              <a:pPr lvl="0" algn="ctr" rtl="0">
                <a:spcBef>
                  <a:spcPts val="0"/>
                </a:spcBef>
                <a:buNone/>
              </a:pPr>
              <a:r>
                <a:rPr lang="en-GB" sz="1600" dirty="0">
                  <a:solidFill>
                    <a:srgbClr val="FFFFFF"/>
                  </a:solidFill>
                  <a:latin typeface="Nunito Sans"/>
                  <a:ea typeface="Nunito Sans"/>
                  <a:cs typeface="Nunito Sans"/>
                  <a:sym typeface="Nunito Sans"/>
                </a:rPr>
                <a:t>What does Klein think about brand names?</a:t>
              </a:r>
              <a:endParaRPr lang="en" sz="1600" dirty="0">
                <a:solidFill>
                  <a:srgbClr val="FFFFFF"/>
                </a:solidFill>
                <a:latin typeface="Nunito Sans"/>
                <a:ea typeface="Nunito Sans"/>
                <a:cs typeface="Nunito Sans"/>
                <a:sym typeface="Nunito Sans"/>
              </a:endParaRPr>
            </a:p>
          </p:txBody>
        </p:sp>
        <p:sp>
          <p:nvSpPr>
            <p:cNvPr id="253" name="Shape 253"/>
            <p:cNvSpPr/>
            <p:nvPr/>
          </p:nvSpPr>
          <p:spPr>
            <a:xfrm>
              <a:off x="3337274" y="3004701"/>
              <a:ext cx="1906800" cy="1906800"/>
            </a:xfrm>
            <a:prstGeom prst="ellipse">
              <a:avLst/>
            </a:prstGeom>
            <a:solidFill>
              <a:srgbClr val="0070C0"/>
            </a:solidFill>
            <a:ln>
              <a:noFill/>
            </a:ln>
          </p:spPr>
          <p:txBody>
            <a:bodyPr lIns="91425" tIns="91425" rIns="91425" bIns="91425" anchor="ctr" anchorCtr="0">
              <a:noAutofit/>
            </a:bodyPr>
            <a:lstStyle/>
            <a:p>
              <a:pPr lvl="0" algn="ctr" rtl="0">
                <a:spcBef>
                  <a:spcPts val="0"/>
                </a:spcBef>
                <a:buNone/>
              </a:pPr>
              <a:r>
                <a:rPr lang="en-US" sz="1600" dirty="0">
                  <a:solidFill>
                    <a:srgbClr val="FFFFFF"/>
                  </a:solidFill>
                  <a:latin typeface="Nunito Sans"/>
                  <a:ea typeface="Nunito Sans"/>
                  <a:cs typeface="Nunito Sans"/>
                  <a:sym typeface="Nunito Sans"/>
                </a:rPr>
                <a:t>How does Klein think brands are linked to sweatshops?</a:t>
              </a:r>
              <a:endParaRPr lang="en" sz="1600" dirty="0">
                <a:solidFill>
                  <a:srgbClr val="FFFFFF"/>
                </a:solidFill>
                <a:latin typeface="Nunito Sans"/>
                <a:ea typeface="Nunito Sans"/>
                <a:cs typeface="Nunito Sans"/>
                <a:sym typeface="Nunito Sans"/>
              </a:endParaRPr>
            </a:p>
          </p:txBody>
        </p:sp>
        <p:sp>
          <p:nvSpPr>
            <p:cNvPr id="254" name="Shape 254"/>
            <p:cNvSpPr/>
            <p:nvPr/>
          </p:nvSpPr>
          <p:spPr>
            <a:xfrm>
              <a:off x="6265076" y="3004701"/>
              <a:ext cx="1906800" cy="1906800"/>
            </a:xfrm>
            <a:prstGeom prst="ellipse">
              <a:avLst/>
            </a:prstGeom>
            <a:solidFill>
              <a:srgbClr val="0070C0"/>
            </a:solidFill>
            <a:ln>
              <a:noFill/>
            </a:ln>
          </p:spPr>
          <p:txBody>
            <a:bodyPr lIns="91425" tIns="91425" rIns="91425" bIns="91425" anchor="ctr" anchorCtr="0">
              <a:noAutofit/>
            </a:bodyPr>
            <a:lstStyle/>
            <a:p>
              <a:pPr lvl="0" algn="ctr" rtl="0">
                <a:spcBef>
                  <a:spcPts val="0"/>
                </a:spcBef>
                <a:buNone/>
              </a:pPr>
              <a:r>
                <a:rPr lang="en-US" sz="1600" dirty="0">
                  <a:solidFill>
                    <a:srgbClr val="FFFFFF"/>
                  </a:solidFill>
                  <a:latin typeface="Nunito Sans"/>
                  <a:ea typeface="Nunito Sans"/>
                  <a:cs typeface="Nunito Sans"/>
                  <a:sym typeface="Nunito Sans"/>
                </a:rPr>
                <a:t>What else do you notice?</a:t>
              </a:r>
              <a:endParaRPr lang="en" sz="1600" dirty="0">
                <a:solidFill>
                  <a:srgbClr val="FFFFFF"/>
                </a:solidFill>
                <a:latin typeface="Nunito Sans"/>
                <a:ea typeface="Nunito Sans"/>
                <a:cs typeface="Nunito Sans"/>
                <a:sym typeface="Nunito Sans"/>
              </a:endParaRPr>
            </a:p>
          </p:txBody>
        </p:sp>
      </p:grpSp>
      <p:sp>
        <p:nvSpPr>
          <p:cNvPr id="255" name="Shape 255"/>
          <p:cNvSpPr/>
          <p:nvPr/>
        </p:nvSpPr>
        <p:spPr>
          <a:xfrm>
            <a:off x="4701175" y="1518350"/>
            <a:ext cx="2106600" cy="2106600"/>
          </a:xfrm>
          <a:prstGeom prst="ellipse">
            <a:avLst/>
          </a:prstGeom>
          <a:solidFill>
            <a:srgbClr val="FFFFFF"/>
          </a:solidFill>
          <a:ln>
            <a:noFill/>
          </a:ln>
        </p:spPr>
        <p:txBody>
          <a:bodyPr lIns="91425" tIns="91425" rIns="91425" bIns="91425" anchor="ctr" anchorCtr="0">
            <a:noAutofit/>
          </a:bodyPr>
          <a:lstStyle/>
          <a:p>
            <a:pPr lvl="0" algn="ctr" rtl="0">
              <a:spcBef>
                <a:spcPts val="0"/>
              </a:spcBef>
              <a:buNone/>
            </a:pPr>
            <a:r>
              <a:rPr lang="en-GB" dirty="0">
                <a:solidFill>
                  <a:srgbClr val="666666"/>
                </a:solidFill>
                <a:latin typeface="Nunito Sans"/>
                <a:ea typeface="Nunito Sans"/>
                <a:cs typeface="Nunito Sans"/>
                <a:sym typeface="Nunito Sans"/>
              </a:rPr>
              <a:t>VIDEO NOTES</a:t>
            </a:r>
            <a:endParaRPr lang="en" dirty="0">
              <a:solidFill>
                <a:srgbClr val="666666"/>
              </a:solidFill>
              <a:latin typeface="Nunito Sans"/>
              <a:ea typeface="Nunito Sans"/>
              <a:cs typeface="Nunito Sans"/>
              <a:sym typeface="Nunito Sans"/>
            </a:endParaRPr>
          </a:p>
        </p:txBody>
      </p:sp>
      <p:sp>
        <p:nvSpPr>
          <p:cNvPr id="256" name="Shape 256"/>
          <p:cNvSpPr/>
          <p:nvPr/>
        </p:nvSpPr>
        <p:spPr>
          <a:xfrm>
            <a:off x="4840050" y="1651475"/>
            <a:ext cx="1829100" cy="1829100"/>
          </a:xfrm>
          <a:prstGeom prst="donut">
            <a:avLst>
              <a:gd name="adj" fmla="val 11468"/>
            </a:avLst>
          </a:prstGeom>
          <a:solidFill>
            <a:srgbClr val="EFEFEF"/>
          </a:solidFill>
          <a:ln>
            <a:noFill/>
          </a:ln>
        </p:spPr>
        <p:txBody>
          <a:bodyPr lIns="91425" tIns="91425" rIns="91425" bIns="91425" anchor="ctr" anchorCtr="0">
            <a:noAutofit/>
          </a:bodyPr>
          <a:lstStyle/>
          <a:p>
            <a:pPr lvl="0">
              <a:spcBef>
                <a:spcPts val="0"/>
              </a:spcBef>
              <a:buNone/>
            </a:pPr>
            <a:endParaRPr/>
          </a:p>
        </p:txBody>
      </p:sp>
      <p:pic>
        <p:nvPicPr>
          <p:cNvPr id="2" name="Picture 1"/>
          <p:cNvPicPr>
            <a:picLocks noChangeAspect="1"/>
          </p:cNvPicPr>
          <p:nvPr/>
        </p:nvPicPr>
        <p:blipFill>
          <a:blip r:embed="rId4"/>
          <a:stretch>
            <a:fillRect/>
          </a:stretch>
        </p:blipFill>
        <p:spPr>
          <a:xfrm>
            <a:off x="1007195" y="997953"/>
            <a:ext cx="461187" cy="469138"/>
          </a:xfrm>
          <a:prstGeom prst="rect">
            <a:avLst/>
          </a:prstGeom>
        </p:spPr>
      </p:pic>
    </p:spTree>
    <p:extLst>
      <p:ext uri="{BB962C8B-B14F-4D97-AF65-F5344CB8AC3E}">
        <p14:creationId xmlns:p14="http://schemas.microsoft.com/office/powerpoint/2010/main" val="236770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41" y="115264"/>
            <a:ext cx="7234217" cy="5132849"/>
          </a:xfrm>
          <a:prstGeom prst="rect">
            <a:avLst/>
          </a:prstGeom>
        </p:spPr>
      </p:pic>
      <p:grpSp>
        <p:nvGrpSpPr>
          <p:cNvPr id="4" name="Group 3"/>
          <p:cNvGrpSpPr/>
          <p:nvPr/>
        </p:nvGrpSpPr>
        <p:grpSpPr>
          <a:xfrm rot="21065501">
            <a:off x="1236734" y="322505"/>
            <a:ext cx="2800350" cy="1428750"/>
            <a:chOff x="609600" y="1066800"/>
            <a:chExt cx="3733800" cy="1905000"/>
          </a:xfrm>
        </p:grpSpPr>
        <p:sp>
          <p:nvSpPr>
            <p:cNvPr id="2" name="Cloud Callout 1"/>
            <p:cNvSpPr/>
            <p:nvPr/>
          </p:nvSpPr>
          <p:spPr>
            <a:xfrm>
              <a:off x="609600" y="1066800"/>
              <a:ext cx="3733800" cy="1905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Box 2"/>
            <p:cNvSpPr txBox="1"/>
            <p:nvPr/>
          </p:nvSpPr>
          <p:spPr>
            <a:xfrm>
              <a:off x="1219200" y="1587044"/>
              <a:ext cx="2514600" cy="769441"/>
            </a:xfrm>
            <a:prstGeom prst="rect">
              <a:avLst/>
            </a:prstGeom>
            <a:noFill/>
          </p:spPr>
          <p:txBody>
            <a:bodyPr wrap="square" rtlCol="0">
              <a:spAutoFit/>
            </a:bodyPr>
            <a:lstStyle/>
            <a:p>
              <a:r>
                <a:rPr lang="en-US" sz="1050" dirty="0"/>
                <a:t>I’m more interested in what my clothes look like than where they come from</a:t>
              </a:r>
            </a:p>
          </p:txBody>
        </p:sp>
      </p:grpSp>
      <p:grpSp>
        <p:nvGrpSpPr>
          <p:cNvPr id="7" name="Group 6"/>
          <p:cNvGrpSpPr/>
          <p:nvPr/>
        </p:nvGrpSpPr>
        <p:grpSpPr>
          <a:xfrm rot="20413134">
            <a:off x="3601244" y="2511824"/>
            <a:ext cx="2400300" cy="914400"/>
            <a:chOff x="1843790" y="4507205"/>
            <a:chExt cx="3200400" cy="1219200"/>
          </a:xfrm>
        </p:grpSpPr>
        <p:sp>
          <p:nvSpPr>
            <p:cNvPr id="5" name="Rectangular Callout 4"/>
            <p:cNvSpPr/>
            <p:nvPr/>
          </p:nvSpPr>
          <p:spPr>
            <a:xfrm rot="712421">
              <a:off x="1843790" y="4507205"/>
              <a:ext cx="3200400" cy="1219200"/>
            </a:xfrm>
            <a:prstGeom prst="wedgeRect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p:nvSpPr>
          <p:spPr>
            <a:xfrm rot="458456">
              <a:off x="2054184" y="4850137"/>
              <a:ext cx="2590800" cy="553997"/>
            </a:xfrm>
            <a:prstGeom prst="rect">
              <a:avLst/>
            </a:prstGeom>
            <a:noFill/>
          </p:spPr>
          <p:txBody>
            <a:bodyPr wrap="square" rtlCol="0">
              <a:spAutoFit/>
            </a:bodyPr>
            <a:lstStyle/>
            <a:p>
              <a:r>
                <a:rPr lang="en-US" sz="1050" dirty="0"/>
                <a:t>It’s better to have a poorly paid job than no job at all. </a:t>
              </a:r>
            </a:p>
          </p:txBody>
        </p:sp>
      </p:grpSp>
      <p:grpSp>
        <p:nvGrpSpPr>
          <p:cNvPr id="10" name="Group 9"/>
          <p:cNvGrpSpPr/>
          <p:nvPr/>
        </p:nvGrpSpPr>
        <p:grpSpPr>
          <a:xfrm rot="19817652">
            <a:off x="5880548" y="3657595"/>
            <a:ext cx="2057400" cy="800100"/>
            <a:chOff x="5486400" y="1600200"/>
            <a:chExt cx="2743200" cy="1066800"/>
          </a:xfrm>
        </p:grpSpPr>
        <p:sp>
          <p:nvSpPr>
            <p:cNvPr id="8" name="Rounded Rectangular Callout 7"/>
            <p:cNvSpPr/>
            <p:nvPr/>
          </p:nvSpPr>
          <p:spPr>
            <a:xfrm>
              <a:off x="5486400" y="1600200"/>
              <a:ext cx="2743200" cy="1066800"/>
            </a:xfrm>
            <a:prstGeom prst="wedgeRound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Box 8"/>
            <p:cNvSpPr txBox="1"/>
            <p:nvPr/>
          </p:nvSpPr>
          <p:spPr>
            <a:xfrm>
              <a:off x="5714999" y="1874967"/>
              <a:ext cx="2133600" cy="553997"/>
            </a:xfrm>
            <a:prstGeom prst="rect">
              <a:avLst/>
            </a:prstGeom>
            <a:noFill/>
          </p:spPr>
          <p:txBody>
            <a:bodyPr wrap="square" rtlCol="0">
              <a:spAutoFit/>
            </a:bodyPr>
            <a:lstStyle/>
            <a:p>
              <a:r>
                <a:rPr lang="en-US" sz="1050" dirty="0"/>
                <a:t>Jobs in fashion aren’t well paid </a:t>
              </a:r>
            </a:p>
          </p:txBody>
        </p:sp>
      </p:grpSp>
      <p:grpSp>
        <p:nvGrpSpPr>
          <p:cNvPr id="13" name="Group 12"/>
          <p:cNvGrpSpPr/>
          <p:nvPr/>
        </p:nvGrpSpPr>
        <p:grpSpPr>
          <a:xfrm rot="21012685">
            <a:off x="5485078" y="23188"/>
            <a:ext cx="2400300" cy="1291808"/>
            <a:chOff x="6247785" y="949314"/>
            <a:chExt cx="3200400" cy="1905000"/>
          </a:xfrm>
        </p:grpSpPr>
        <p:sp>
          <p:nvSpPr>
            <p:cNvPr id="11" name="Oval Callout 10"/>
            <p:cNvSpPr/>
            <p:nvPr/>
          </p:nvSpPr>
          <p:spPr>
            <a:xfrm>
              <a:off x="6247785" y="949314"/>
              <a:ext cx="3200400" cy="190500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extBox 11"/>
            <p:cNvSpPr txBox="1"/>
            <p:nvPr/>
          </p:nvSpPr>
          <p:spPr>
            <a:xfrm>
              <a:off x="6666891" y="1531775"/>
              <a:ext cx="2362200" cy="851008"/>
            </a:xfrm>
            <a:prstGeom prst="rect">
              <a:avLst/>
            </a:prstGeom>
            <a:noFill/>
          </p:spPr>
          <p:txBody>
            <a:bodyPr wrap="square" rtlCol="0">
              <a:spAutoFit/>
            </a:bodyPr>
            <a:lstStyle/>
            <a:p>
              <a:r>
                <a:rPr lang="en-US" sz="1050" dirty="0"/>
                <a:t>Adverts force young people to buy expensive brands </a:t>
              </a:r>
            </a:p>
          </p:txBody>
        </p:sp>
      </p:grpSp>
      <p:grpSp>
        <p:nvGrpSpPr>
          <p:cNvPr id="16" name="Group 15"/>
          <p:cNvGrpSpPr/>
          <p:nvPr/>
        </p:nvGrpSpPr>
        <p:grpSpPr>
          <a:xfrm>
            <a:off x="3886200" y="1143000"/>
            <a:ext cx="1714500" cy="914400"/>
            <a:chOff x="3429000" y="2819400"/>
            <a:chExt cx="2286000" cy="1219200"/>
          </a:xfrm>
          <a:solidFill>
            <a:schemeClr val="accent6">
              <a:lumMod val="75000"/>
            </a:schemeClr>
          </a:solidFill>
        </p:grpSpPr>
        <p:sp>
          <p:nvSpPr>
            <p:cNvPr id="14" name="Rounded Rectangular Callout 13"/>
            <p:cNvSpPr/>
            <p:nvPr/>
          </p:nvSpPr>
          <p:spPr>
            <a:xfrm>
              <a:off x="3429000" y="2819400"/>
              <a:ext cx="2286000" cy="1219200"/>
            </a:xfrm>
            <a:prstGeom prst="wedgeRoundRect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p:cNvSpPr txBox="1"/>
            <p:nvPr/>
          </p:nvSpPr>
          <p:spPr>
            <a:xfrm>
              <a:off x="3657600" y="3048000"/>
              <a:ext cx="1752600" cy="769441"/>
            </a:xfrm>
            <a:prstGeom prst="rect">
              <a:avLst/>
            </a:prstGeom>
            <a:grpFill/>
          </p:spPr>
          <p:txBody>
            <a:bodyPr wrap="square" rtlCol="0">
              <a:spAutoFit/>
            </a:bodyPr>
            <a:lstStyle/>
            <a:p>
              <a:r>
                <a:rPr lang="en-US" sz="1050" dirty="0"/>
                <a:t>People working in fashion are very glamorous </a:t>
              </a:r>
            </a:p>
          </p:txBody>
        </p:sp>
      </p:grpSp>
      <p:grpSp>
        <p:nvGrpSpPr>
          <p:cNvPr id="19" name="Group 18"/>
          <p:cNvGrpSpPr/>
          <p:nvPr/>
        </p:nvGrpSpPr>
        <p:grpSpPr>
          <a:xfrm rot="753170">
            <a:off x="1235726" y="2045609"/>
            <a:ext cx="2114550" cy="1085850"/>
            <a:chOff x="3886200" y="3733800"/>
            <a:chExt cx="2819400" cy="1447800"/>
          </a:xfrm>
          <a:solidFill>
            <a:schemeClr val="bg1">
              <a:lumMod val="85000"/>
            </a:schemeClr>
          </a:solidFill>
        </p:grpSpPr>
        <p:sp>
          <p:nvSpPr>
            <p:cNvPr id="17" name="Cloud Callout 16"/>
            <p:cNvSpPr/>
            <p:nvPr/>
          </p:nvSpPr>
          <p:spPr>
            <a:xfrm>
              <a:off x="3886200" y="3733800"/>
              <a:ext cx="2819400" cy="1447800"/>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TextBox 17"/>
            <p:cNvSpPr txBox="1"/>
            <p:nvPr/>
          </p:nvSpPr>
          <p:spPr>
            <a:xfrm>
              <a:off x="4419600" y="4299466"/>
              <a:ext cx="1828800" cy="553997"/>
            </a:xfrm>
            <a:prstGeom prst="rect">
              <a:avLst/>
            </a:prstGeom>
            <a:grpFill/>
          </p:spPr>
          <p:txBody>
            <a:bodyPr wrap="square" rtlCol="0">
              <a:spAutoFit/>
            </a:bodyPr>
            <a:lstStyle/>
            <a:p>
              <a:r>
                <a:rPr lang="en-US" sz="1050" dirty="0"/>
                <a:t>There aren’t many jobs in fashion</a:t>
              </a:r>
            </a:p>
          </p:txBody>
        </p:sp>
      </p:grpSp>
      <p:grpSp>
        <p:nvGrpSpPr>
          <p:cNvPr id="22" name="Group 21"/>
          <p:cNvGrpSpPr/>
          <p:nvPr/>
        </p:nvGrpSpPr>
        <p:grpSpPr>
          <a:xfrm rot="21060747">
            <a:off x="5544491" y="1649919"/>
            <a:ext cx="2171700" cy="914400"/>
            <a:chOff x="5334000" y="3429000"/>
            <a:chExt cx="2895600" cy="1219200"/>
          </a:xfrm>
          <a:solidFill>
            <a:schemeClr val="accent5"/>
          </a:solidFill>
        </p:grpSpPr>
        <p:sp>
          <p:nvSpPr>
            <p:cNvPr id="20" name="Oval Callout 19"/>
            <p:cNvSpPr/>
            <p:nvPr/>
          </p:nvSpPr>
          <p:spPr>
            <a:xfrm>
              <a:off x="5334000" y="3429000"/>
              <a:ext cx="2895600" cy="1219200"/>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TextBox 20"/>
            <p:cNvSpPr txBox="1"/>
            <p:nvPr/>
          </p:nvSpPr>
          <p:spPr>
            <a:xfrm>
              <a:off x="5715001" y="3658346"/>
              <a:ext cx="2133600" cy="769441"/>
            </a:xfrm>
            <a:prstGeom prst="rect">
              <a:avLst/>
            </a:prstGeom>
            <a:grpFill/>
          </p:spPr>
          <p:txBody>
            <a:bodyPr wrap="square" rtlCol="0">
              <a:spAutoFit/>
            </a:bodyPr>
            <a:lstStyle/>
            <a:p>
              <a:r>
                <a:rPr lang="en-US" sz="1050" dirty="0"/>
                <a:t>The  fashion industry doesn’t damage the environment</a:t>
              </a:r>
            </a:p>
          </p:txBody>
        </p:sp>
      </p:grpSp>
      <p:sp>
        <p:nvSpPr>
          <p:cNvPr id="26" name="Rectangle 25"/>
          <p:cNvSpPr/>
          <p:nvPr/>
        </p:nvSpPr>
        <p:spPr>
          <a:xfrm>
            <a:off x="1314450" y="4000500"/>
            <a:ext cx="33147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TextBox 26"/>
          <p:cNvSpPr txBox="1"/>
          <p:nvPr/>
        </p:nvSpPr>
        <p:spPr>
          <a:xfrm>
            <a:off x="1428750" y="4114800"/>
            <a:ext cx="3086100" cy="577081"/>
          </a:xfrm>
          <a:prstGeom prst="rect">
            <a:avLst/>
          </a:prstGeom>
          <a:noFill/>
        </p:spPr>
        <p:txBody>
          <a:bodyPr wrap="square" rtlCol="0">
            <a:spAutoFit/>
          </a:bodyPr>
          <a:lstStyle/>
          <a:p>
            <a:r>
              <a:rPr lang="en-US" sz="1050" dirty="0"/>
              <a:t>Create a continuum in your book using strongly agree and strongly disagree and then placing these statements along the line</a:t>
            </a:r>
          </a:p>
        </p:txBody>
      </p:sp>
      <p:sp>
        <p:nvSpPr>
          <p:cNvPr id="28" name="Shape 149"/>
          <p:cNvSpPr txBox="1">
            <a:spLocks/>
          </p:cNvSpPr>
          <p:nvPr/>
        </p:nvSpPr>
        <p:spPr>
          <a:xfrm>
            <a:off x="1986650" y="100354"/>
            <a:ext cx="5285000" cy="429656"/>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dirty="0">
                <a:solidFill>
                  <a:schemeClr val="tx1"/>
                </a:solidFill>
              </a:rPr>
              <a:t>Agree of disagree?</a:t>
            </a:r>
            <a:endParaRPr lang="en" dirty="0">
              <a:solidFill>
                <a:schemeClr val="tx1"/>
              </a:solidFill>
            </a:endParaRPr>
          </a:p>
        </p:txBody>
      </p:sp>
    </p:spTree>
    <p:extLst>
      <p:ext uri="{BB962C8B-B14F-4D97-AF65-F5344CB8AC3E}">
        <p14:creationId xmlns:p14="http://schemas.microsoft.com/office/powerpoint/2010/main" val="133342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34450" y="575500"/>
            <a:ext cx="2140260" cy="3981000"/>
          </a:xfrm>
          <a:prstGeom prst="rect">
            <a:avLst/>
          </a:prstGeom>
        </p:spPr>
        <p:txBody>
          <a:bodyPr lIns="91425" tIns="91425" rIns="91425" bIns="91425" anchor="t" anchorCtr="0">
            <a:noAutofit/>
          </a:bodyPr>
          <a:lstStyle/>
          <a:p>
            <a:pPr lvl="0">
              <a:spcBef>
                <a:spcPts val="0"/>
              </a:spcBef>
              <a:buNone/>
            </a:pPr>
            <a:r>
              <a:rPr lang="en-US" dirty="0"/>
              <a:t>No Logo by Naomi Klein.</a:t>
            </a:r>
            <a:endParaRPr lang="en" dirty="0"/>
          </a:p>
        </p:txBody>
      </p:sp>
      <p:sp>
        <p:nvSpPr>
          <p:cNvPr id="150" name="Shape 150"/>
          <p:cNvSpPr txBox="1">
            <a:spLocks noGrp="1"/>
          </p:cNvSpPr>
          <p:nvPr>
            <p:ph type="body" idx="1"/>
          </p:nvPr>
        </p:nvSpPr>
        <p:spPr>
          <a:xfrm>
            <a:off x="2815768" y="131796"/>
            <a:ext cx="6328232" cy="2765100"/>
          </a:xfrm>
          <a:prstGeom prst="rect">
            <a:avLst/>
          </a:prstGeom>
        </p:spPr>
        <p:txBody>
          <a:bodyPr lIns="91425" tIns="91425" rIns="91425" bIns="91425" anchor="t" anchorCtr="0">
            <a:noAutofit/>
          </a:bodyPr>
          <a:lstStyle/>
          <a:p>
            <a:pPr lvl="0" rtl="0">
              <a:spcBef>
                <a:spcPts val="0"/>
              </a:spcBef>
              <a:buNone/>
            </a:pPr>
            <a:r>
              <a:rPr lang="en-US" sz="2400" dirty="0"/>
              <a:t>This book was published in 1999 and drew attention to the poor conditions in sweatshops around the world.</a:t>
            </a:r>
          </a:p>
          <a:p>
            <a:pPr lvl="0" rtl="0">
              <a:spcBef>
                <a:spcPts val="0"/>
              </a:spcBef>
              <a:buNone/>
            </a:pPr>
            <a:endParaRPr lang="en-US" sz="2400" dirty="0"/>
          </a:p>
          <a:p>
            <a:pPr lvl="0" rtl="0">
              <a:spcBef>
                <a:spcPts val="0"/>
              </a:spcBef>
              <a:buNone/>
            </a:pPr>
            <a:r>
              <a:rPr lang="en-US" sz="2400" dirty="0"/>
              <a:t>Read through the quotes (see resources) and perform the following tasks:</a:t>
            </a:r>
            <a:endParaRPr lang="en" sz="2400" dirty="0"/>
          </a:p>
        </p:txBody>
      </p:sp>
      <p:sp>
        <p:nvSpPr>
          <p:cNvPr id="151" name="Shape 151"/>
          <p:cNvSpPr txBox="1">
            <a:spLocks noGrp="1"/>
          </p:cNvSpPr>
          <p:nvPr>
            <p:ph type="sldNum" idx="12"/>
          </p:nvPr>
        </p:nvSpPr>
        <p:spPr>
          <a:xfrm>
            <a:off x="6621775" y="4638082"/>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
        <p:nvSpPr>
          <p:cNvPr id="152" name="Shape 152"/>
          <p:cNvSpPr/>
          <p:nvPr/>
        </p:nvSpPr>
        <p:spPr>
          <a:xfrm>
            <a:off x="4662997" y="2756868"/>
            <a:ext cx="1660800" cy="1660800"/>
          </a:xfrm>
          <a:prstGeom prst="ellipse">
            <a:avLst/>
          </a:prstGeom>
          <a:solidFill>
            <a:srgbClr val="F67031"/>
          </a:solidFill>
          <a:ln>
            <a:noFill/>
          </a:ln>
        </p:spPr>
        <p:txBody>
          <a:bodyPr lIns="91425" tIns="91425" rIns="91425" bIns="91425" anchor="ctr" anchorCtr="0">
            <a:noAutofit/>
          </a:bodyPr>
          <a:lstStyle/>
          <a:p>
            <a:pPr lvl="0" algn="ctr">
              <a:spcBef>
                <a:spcPts val="0"/>
              </a:spcBef>
              <a:buNone/>
            </a:pPr>
            <a:r>
              <a:rPr lang="en" sz="1200" b="1" dirty="0">
                <a:solidFill>
                  <a:srgbClr val="FFFFFF"/>
                </a:solidFill>
                <a:latin typeface="Nunito Sans"/>
                <a:ea typeface="Nunito Sans"/>
                <a:cs typeface="Nunito Sans"/>
                <a:sym typeface="Nunito Sans"/>
              </a:rPr>
              <a:t>DICUSS WHAT YOU CAN LEARN ABOUT SWEAT SHOPS</a:t>
            </a:r>
          </a:p>
        </p:txBody>
      </p:sp>
      <p:sp>
        <p:nvSpPr>
          <p:cNvPr id="153" name="Shape 153"/>
          <p:cNvSpPr/>
          <p:nvPr/>
        </p:nvSpPr>
        <p:spPr>
          <a:xfrm>
            <a:off x="6527485" y="2756868"/>
            <a:ext cx="1660800" cy="1660800"/>
          </a:xfrm>
          <a:prstGeom prst="ellipse">
            <a:avLst/>
          </a:prstGeom>
          <a:solidFill>
            <a:srgbClr val="ED0036"/>
          </a:solidFill>
          <a:ln>
            <a:noFill/>
          </a:ln>
        </p:spPr>
        <p:txBody>
          <a:bodyPr lIns="91425" tIns="91425" rIns="91425" bIns="91425" anchor="ctr" anchorCtr="0">
            <a:noAutofit/>
          </a:bodyPr>
          <a:lstStyle/>
          <a:p>
            <a:pPr lvl="0" algn="ctr">
              <a:spcBef>
                <a:spcPts val="0"/>
              </a:spcBef>
              <a:buNone/>
            </a:pPr>
            <a:r>
              <a:rPr lang="en" sz="1200" b="1" dirty="0">
                <a:solidFill>
                  <a:srgbClr val="FFFFFF"/>
                </a:solidFill>
                <a:latin typeface="Nunito Sans"/>
                <a:ea typeface="Nunito Sans"/>
                <a:cs typeface="Nunito Sans"/>
                <a:sym typeface="Nunito Sans"/>
              </a:rPr>
              <a:t>WRITE A PEE PARAGAPH USING THE PASSAGE AS YOUR ‘EVIDENCE’</a:t>
            </a:r>
          </a:p>
        </p:txBody>
      </p:sp>
      <p:sp>
        <p:nvSpPr>
          <p:cNvPr id="154" name="Shape 154"/>
          <p:cNvSpPr/>
          <p:nvPr/>
        </p:nvSpPr>
        <p:spPr>
          <a:xfrm>
            <a:off x="2798510" y="2756868"/>
            <a:ext cx="1660800" cy="1660800"/>
          </a:xfrm>
          <a:prstGeom prst="ellipse">
            <a:avLst/>
          </a:prstGeom>
          <a:solidFill>
            <a:srgbClr val="FFA400"/>
          </a:solidFill>
          <a:ln>
            <a:noFill/>
          </a:ln>
        </p:spPr>
        <p:txBody>
          <a:bodyPr lIns="91425" tIns="91425" rIns="91425" bIns="91425" anchor="ctr" anchorCtr="0">
            <a:noAutofit/>
          </a:bodyPr>
          <a:lstStyle/>
          <a:p>
            <a:pPr lvl="0" algn="ctr">
              <a:spcBef>
                <a:spcPts val="0"/>
              </a:spcBef>
              <a:buNone/>
            </a:pPr>
            <a:r>
              <a:rPr lang="en" sz="1200" b="1" dirty="0">
                <a:solidFill>
                  <a:srgbClr val="FFFFFF"/>
                </a:solidFill>
                <a:latin typeface="Nunito Sans"/>
                <a:ea typeface="Nunito Sans"/>
                <a:cs typeface="Nunito Sans"/>
                <a:sym typeface="Nunito Sans"/>
              </a:rPr>
              <a:t>READ THE PASSAGE</a:t>
            </a:r>
          </a:p>
        </p:txBody>
      </p:sp>
      <p:cxnSp>
        <p:nvCxnSpPr>
          <p:cNvPr id="155" name="Shape 155"/>
          <p:cNvCxnSpPr/>
          <p:nvPr/>
        </p:nvCxnSpPr>
        <p:spPr>
          <a:xfrm>
            <a:off x="4104886" y="3596818"/>
            <a:ext cx="909900" cy="0"/>
          </a:xfrm>
          <a:prstGeom prst="straightConnector1">
            <a:avLst/>
          </a:prstGeom>
          <a:noFill/>
          <a:ln w="19050" cap="flat" cmpd="sng">
            <a:solidFill>
              <a:srgbClr val="FFFFFF"/>
            </a:solidFill>
            <a:prstDash val="solid"/>
            <a:round/>
            <a:headEnd type="oval" w="med" len="med"/>
            <a:tailEnd type="triangle" w="med" len="med"/>
          </a:ln>
        </p:spPr>
      </p:cxnSp>
      <p:cxnSp>
        <p:nvCxnSpPr>
          <p:cNvPr id="156" name="Shape 156"/>
          <p:cNvCxnSpPr/>
          <p:nvPr/>
        </p:nvCxnSpPr>
        <p:spPr>
          <a:xfrm>
            <a:off x="5924461" y="3596818"/>
            <a:ext cx="909899" cy="0"/>
          </a:xfrm>
          <a:prstGeom prst="straightConnector1">
            <a:avLst/>
          </a:prstGeom>
          <a:noFill/>
          <a:ln w="19050" cap="flat" cmpd="sng">
            <a:solidFill>
              <a:srgbClr val="FFFFFF"/>
            </a:solidFill>
            <a:prstDash val="solid"/>
            <a:round/>
            <a:headEnd type="oval" w="med" len="med"/>
            <a:tailEnd type="triangle" w="med" len="med"/>
          </a:ln>
        </p:spPr>
      </p:cxnSp>
      <p:sp>
        <p:nvSpPr>
          <p:cNvPr id="10" name="Shape 363"/>
          <p:cNvSpPr/>
          <p:nvPr/>
        </p:nvSpPr>
        <p:spPr>
          <a:xfrm rot="10800000">
            <a:off x="3410008" y="4565206"/>
            <a:ext cx="5276817" cy="410424"/>
          </a:xfrm>
          <a:prstGeom prst="chevron">
            <a:avLst>
              <a:gd name="adj" fmla="val 29853"/>
            </a:avLst>
          </a:prstGeom>
          <a:solidFill>
            <a:srgbClr val="FFFF00"/>
          </a:solidFill>
          <a:ln>
            <a:noFill/>
          </a:ln>
        </p:spPr>
        <p:txBody>
          <a:bodyPr lIns="91425" tIns="91425" rIns="91425" bIns="91425" anchor="ctr" anchorCtr="0">
            <a:noAutofit/>
          </a:bodyPr>
          <a:lstStyle/>
          <a:p>
            <a:pPr lvl="0" algn="ctr">
              <a:spcBef>
                <a:spcPts val="0"/>
              </a:spcBef>
              <a:buNone/>
            </a:pPr>
            <a:r>
              <a:rPr lang="en" sz="900" dirty="0">
                <a:solidFill>
                  <a:schemeClr val="tx1"/>
                </a:solidFill>
                <a:latin typeface="Nunito Sans"/>
                <a:ea typeface="Nunito Sans"/>
                <a:cs typeface="Nunito Sans"/>
                <a:sym typeface="Nunito Sans"/>
              </a:rPr>
              <a:t>Num/Lit Settler</a:t>
            </a:r>
          </a:p>
        </p:txBody>
      </p:sp>
      <p:sp>
        <p:nvSpPr>
          <p:cNvPr id="11" name="Shape 363"/>
          <p:cNvSpPr/>
          <p:nvPr/>
        </p:nvSpPr>
        <p:spPr>
          <a:xfrm>
            <a:off x="771600" y="4565207"/>
            <a:ext cx="7640368" cy="410424"/>
          </a:xfrm>
          <a:prstGeom prst="chevron">
            <a:avLst>
              <a:gd name="adj" fmla="val 29853"/>
            </a:avLst>
          </a:prstGeom>
          <a:solidFill>
            <a:srgbClr val="FFFF00"/>
          </a:solidFill>
          <a:ln>
            <a:noFill/>
          </a:ln>
        </p:spPr>
        <p:txBody>
          <a:bodyPr lIns="91425" tIns="91425" rIns="91425" bIns="91425" anchor="ctr" anchorCtr="0">
            <a:noAutofit/>
          </a:bodyPr>
          <a:lstStyle/>
          <a:p>
            <a:pPr lvl="0" algn="ctr">
              <a:spcBef>
                <a:spcPts val="0"/>
              </a:spcBef>
              <a:buNone/>
            </a:pPr>
            <a:r>
              <a:rPr lang="en-US" sz="1200" b="1" u="sng" dirty="0">
                <a:solidFill>
                  <a:schemeClr val="tx1"/>
                </a:solidFill>
                <a:latin typeface="Nunito Sans"/>
                <a:ea typeface="Nunito Sans"/>
                <a:cs typeface="Nunito Sans"/>
                <a:sym typeface="Nunito Sans"/>
              </a:rPr>
              <a:t>Extra Credit: How you do you think people responded to Naomi Klein’s book? Who would have welcome it and why? Can you think of any ‘counter-arguments’?</a:t>
            </a:r>
            <a:endParaRPr lang="en" sz="1200" dirty="0">
              <a:solidFill>
                <a:schemeClr val="tx1"/>
              </a:solidFill>
              <a:latin typeface="Nunito Sans"/>
              <a:ea typeface="Nunito Sans"/>
              <a:cs typeface="Nunito Sans"/>
              <a:sym typeface="Nunito San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65" y="1554970"/>
            <a:ext cx="1533128" cy="2041848"/>
          </a:xfrm>
          <a:prstGeom prst="rect">
            <a:avLst/>
          </a:prstGeom>
        </p:spPr>
      </p:pic>
    </p:spTree>
    <p:extLst>
      <p:ext uri="{BB962C8B-B14F-4D97-AF65-F5344CB8AC3E}">
        <p14:creationId xmlns:p14="http://schemas.microsoft.com/office/powerpoint/2010/main" val="415034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34450" y="575500"/>
            <a:ext cx="2140260" cy="3981000"/>
          </a:xfrm>
          <a:prstGeom prst="rect">
            <a:avLst/>
          </a:prstGeom>
        </p:spPr>
        <p:txBody>
          <a:bodyPr lIns="91425" tIns="91425" rIns="91425" bIns="91425" anchor="t" anchorCtr="0">
            <a:noAutofit/>
          </a:bodyPr>
          <a:lstStyle/>
          <a:p>
            <a:pPr lvl="0">
              <a:spcBef>
                <a:spcPts val="0"/>
              </a:spcBef>
              <a:buNone/>
            </a:pPr>
            <a:r>
              <a:rPr lang="en-US" dirty="0"/>
              <a:t>Naomi needs your help.</a:t>
            </a:r>
            <a:endParaRPr lang="en" dirty="0"/>
          </a:p>
        </p:txBody>
      </p:sp>
      <p:sp>
        <p:nvSpPr>
          <p:cNvPr id="150" name="Shape 150"/>
          <p:cNvSpPr txBox="1">
            <a:spLocks noGrp="1"/>
          </p:cNvSpPr>
          <p:nvPr>
            <p:ph type="body" idx="1"/>
          </p:nvPr>
        </p:nvSpPr>
        <p:spPr>
          <a:xfrm>
            <a:off x="2815768" y="131796"/>
            <a:ext cx="6328232" cy="2765100"/>
          </a:xfrm>
          <a:prstGeom prst="rect">
            <a:avLst/>
          </a:prstGeom>
        </p:spPr>
        <p:txBody>
          <a:bodyPr lIns="91425" tIns="91425" rIns="91425" bIns="91425" anchor="t" anchorCtr="0">
            <a:noAutofit/>
          </a:bodyPr>
          <a:lstStyle/>
          <a:p>
            <a:pPr lvl="0" rtl="0">
              <a:spcBef>
                <a:spcPts val="0"/>
              </a:spcBef>
              <a:buNone/>
            </a:pPr>
            <a:r>
              <a:rPr lang="en-US" sz="2400" dirty="0"/>
              <a:t>It has been twenty years since the release of Naomi </a:t>
            </a:r>
            <a:r>
              <a:rPr lang="en-US" sz="2400" dirty="0" err="1"/>
              <a:t>Kelin’s</a:t>
            </a:r>
            <a:r>
              <a:rPr lang="en-US" sz="2400" dirty="0"/>
              <a:t> bestselling book ‘No Logo’.</a:t>
            </a:r>
          </a:p>
          <a:p>
            <a:pPr lvl="0" rtl="0">
              <a:spcBef>
                <a:spcPts val="0"/>
              </a:spcBef>
              <a:buNone/>
            </a:pPr>
            <a:endParaRPr lang="en-US" sz="2400" dirty="0"/>
          </a:p>
          <a:p>
            <a:pPr lvl="0" rtl="0">
              <a:spcBef>
                <a:spcPts val="0"/>
              </a:spcBef>
              <a:buNone/>
            </a:pPr>
            <a:r>
              <a:rPr lang="en-US" sz="2400" dirty="0"/>
              <a:t>In that time how far have sweatshops improved? Or have they got worse?</a:t>
            </a:r>
          </a:p>
          <a:p>
            <a:pPr lvl="0" rtl="0">
              <a:spcBef>
                <a:spcPts val="0"/>
              </a:spcBef>
              <a:buNone/>
            </a:pPr>
            <a:endParaRPr lang="en-US" sz="2400" dirty="0"/>
          </a:p>
          <a:p>
            <a:pPr lvl="0" rtl="0">
              <a:spcBef>
                <a:spcPts val="0"/>
              </a:spcBef>
              <a:buNone/>
            </a:pPr>
            <a:r>
              <a:rPr lang="en-US" sz="2400" dirty="0"/>
              <a:t>Naomi Klein needs your help to research and write the outline of a new book investigating the changes.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36" y="1765070"/>
            <a:ext cx="2072308" cy="2072308"/>
          </a:xfrm>
          <a:prstGeom prst="rect">
            <a:avLst/>
          </a:prstGeom>
        </p:spPr>
      </p:pic>
    </p:spTree>
    <p:extLst>
      <p:ext uri="{BB962C8B-B14F-4D97-AF65-F5344CB8AC3E}">
        <p14:creationId xmlns:p14="http://schemas.microsoft.com/office/powerpoint/2010/main" val="4239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234450" y="575500"/>
            <a:ext cx="2140260" cy="3981000"/>
          </a:xfrm>
          <a:prstGeom prst="rect">
            <a:avLst/>
          </a:prstGeom>
        </p:spPr>
        <p:txBody>
          <a:bodyPr lIns="91425" tIns="91425" rIns="91425" bIns="91425" anchor="t" anchorCtr="0">
            <a:noAutofit/>
          </a:bodyPr>
          <a:lstStyle/>
          <a:p>
            <a:pPr lvl="0">
              <a:spcBef>
                <a:spcPts val="0"/>
              </a:spcBef>
              <a:buNone/>
            </a:pPr>
            <a:r>
              <a:rPr lang="en-US" dirty="0"/>
              <a:t>Naomi needs your help.</a:t>
            </a:r>
            <a:endParaRPr lang="en" dirty="0"/>
          </a:p>
        </p:txBody>
      </p:sp>
      <p:sp>
        <p:nvSpPr>
          <p:cNvPr id="150" name="Shape 150"/>
          <p:cNvSpPr txBox="1">
            <a:spLocks noGrp="1"/>
          </p:cNvSpPr>
          <p:nvPr>
            <p:ph type="body" idx="1"/>
          </p:nvPr>
        </p:nvSpPr>
        <p:spPr>
          <a:xfrm>
            <a:off x="2815768" y="131796"/>
            <a:ext cx="6328232" cy="2765100"/>
          </a:xfrm>
          <a:prstGeom prst="rect">
            <a:avLst/>
          </a:prstGeom>
        </p:spPr>
        <p:txBody>
          <a:bodyPr lIns="91425" tIns="91425" rIns="91425" bIns="91425" anchor="t" anchorCtr="0">
            <a:noAutofit/>
          </a:bodyPr>
          <a:lstStyle/>
          <a:p>
            <a:pPr lvl="0" rtl="0">
              <a:spcBef>
                <a:spcPts val="0"/>
              </a:spcBef>
              <a:buNone/>
            </a:pPr>
            <a:r>
              <a:rPr lang="en-US" sz="2400" dirty="0"/>
              <a:t>Step One: Research</a:t>
            </a:r>
          </a:p>
          <a:p>
            <a:pPr marL="457200" lvl="0" indent="-457200" rtl="0">
              <a:spcBef>
                <a:spcPts val="0"/>
              </a:spcBef>
              <a:buFont typeface="+mj-lt"/>
              <a:buAutoNum type="arabicPeriod"/>
            </a:pPr>
            <a:r>
              <a:rPr lang="en-US" sz="2400" dirty="0"/>
              <a:t>Research online into sweatshops.</a:t>
            </a:r>
          </a:p>
          <a:p>
            <a:pPr marL="457200" lvl="0" indent="-457200" rtl="0">
              <a:spcBef>
                <a:spcPts val="0"/>
              </a:spcBef>
              <a:buFont typeface="+mj-lt"/>
              <a:buAutoNum type="arabicPeriod"/>
            </a:pPr>
            <a:r>
              <a:rPr lang="en-US" sz="2400" dirty="0"/>
              <a:t>Find a ‘case study’ – one particular sweatshop and write down as many details about it as you can. If you can find pictures as well – great.</a:t>
            </a:r>
          </a:p>
          <a:p>
            <a:pPr lvl="0" rtl="0">
              <a:spcBef>
                <a:spcPts val="0"/>
              </a:spcBef>
              <a:buNone/>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302" y="2794655"/>
            <a:ext cx="2857500" cy="1714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25" y="2794654"/>
            <a:ext cx="2588480" cy="16872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4545">
            <a:off x="515245" y="1987312"/>
            <a:ext cx="1365928" cy="1819168"/>
          </a:xfrm>
          <a:prstGeom prst="rect">
            <a:avLst/>
          </a:prstGeom>
        </p:spPr>
      </p:pic>
      <p:sp>
        <p:nvSpPr>
          <p:cNvPr id="5" name="Rectangle 4"/>
          <p:cNvSpPr/>
          <p:nvPr/>
        </p:nvSpPr>
        <p:spPr>
          <a:xfrm rot="1416034">
            <a:off x="1207857" y="2435230"/>
            <a:ext cx="818946"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solidFill>
                  <a:srgbClr val="ED0036"/>
                </a:solidFill>
                <a:effectLst>
                  <a:innerShdw blurRad="177800">
                    <a:schemeClr val="accent3">
                      <a:lumMod val="50000"/>
                    </a:schemeClr>
                  </a:innerShdw>
                </a:effectLst>
              </a:rPr>
              <a:t>2</a:t>
            </a:r>
          </a:p>
        </p:txBody>
      </p:sp>
    </p:spTree>
    <p:extLst>
      <p:ext uri="{BB962C8B-B14F-4D97-AF65-F5344CB8AC3E}">
        <p14:creationId xmlns:p14="http://schemas.microsoft.com/office/powerpoint/2010/main" val="3627397317"/>
      </p:ext>
    </p:extLst>
  </p:cSld>
  <p:clrMapOvr>
    <a:masterClrMapping/>
  </p:clrMapOvr>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TotalTime>
  <Words>1129</Words>
  <Application>Microsoft Office PowerPoint</Application>
  <PresentationFormat>On-screen Show (16:9)</PresentationFormat>
  <Paragraphs>71</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Nunito Sans</vt:lpstr>
      <vt:lpstr>Lucida Handwriting</vt:lpstr>
      <vt:lpstr>Trebuchet MS</vt:lpstr>
      <vt:lpstr>Georgia</vt:lpstr>
      <vt:lpstr>Calibri</vt:lpstr>
      <vt:lpstr>Ulysses template</vt:lpstr>
      <vt:lpstr>PowerPoint Presentation</vt:lpstr>
      <vt:lpstr>PowerPoint Presentation</vt:lpstr>
      <vt:lpstr>PowerPoint Presentation</vt:lpstr>
      <vt:lpstr>PowerPoint Presentation</vt:lpstr>
      <vt:lpstr>Watch the video    Carefully make  notes under  these headings…   https://youtu.be/B0TQR1kVs0k </vt:lpstr>
      <vt:lpstr>PowerPoint Presentation</vt:lpstr>
      <vt:lpstr>No Logo by Naomi Klein.</vt:lpstr>
      <vt:lpstr>Naomi needs your help.</vt:lpstr>
      <vt:lpstr>Naomi needs your help.</vt:lpstr>
      <vt:lpstr>Write the outline.</vt:lpstr>
      <vt:lpstr>Wolsey Academy’s Learning Worlds</vt:lpstr>
      <vt:lpstr>Check out the full Global Fashion SOW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1066:  Who should be King?</dc:title>
  <dc:creator>Paul Grange</dc:creator>
  <cp:lastModifiedBy>Paul Grange</cp:lastModifiedBy>
  <cp:revision>151</cp:revision>
  <dcterms:modified xsi:type="dcterms:W3CDTF">2022-06-02T13:58:01Z</dcterms:modified>
</cp:coreProperties>
</file>