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7" r:id="rId3"/>
    <p:sldId id="268" r:id="rId4"/>
    <p:sldId id="256" r:id="rId5"/>
    <p:sldId id="259" r:id="rId6"/>
    <p:sldId id="262" r:id="rId7"/>
    <p:sldId id="265" r:id="rId8"/>
  </p:sldIdLst>
  <p:sldSz cx="6858000" cy="12192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9" d="100"/>
          <a:sy n="39" d="100"/>
        </p:scale>
        <p:origin x="16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91FED0-254F-46B6-A680-EBD9E8035265}" type="datetimeFigureOut">
              <a:rPr lang="en-US"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4137846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91FED0-254F-46B6-A680-EBD9E8035265}" type="datetimeFigureOut">
              <a:rPr lang="en-US"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292416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91FED0-254F-46B6-A680-EBD9E8035265}" type="datetimeFigureOut">
              <a:rPr lang="en-US"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195516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91FED0-254F-46B6-A680-EBD9E8035265}" type="datetimeFigureOut">
              <a:rPr lang="en-US"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346364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491FED0-254F-46B6-A680-EBD9E8035265}" type="datetimeFigureOut">
              <a:rPr lang="en-US" smtClean="0"/>
              <a:t>3/18/2018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212427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91FED0-254F-46B6-A680-EBD9E8035265}" type="datetimeFigureOut">
              <a:rPr lang="en-US"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108710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91FED0-254F-46B6-A680-EBD9E8035265}" type="datetimeFigureOut">
              <a:rPr lang="en-US" smtClean="0"/>
              <a:t>3/18/2018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77743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91FED0-254F-46B6-A680-EBD9E8035265}" type="datetimeFigureOut">
              <a:rPr lang="en-US" smtClean="0"/>
              <a:t>3/18/2018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259707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91FED0-254F-46B6-A680-EBD9E8035265}" type="datetimeFigureOut">
              <a:rPr lang="en-US" smtClean="0"/>
              <a:t>3/18/2018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3073056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491FED0-254F-46B6-A680-EBD9E8035265}" type="datetimeFigureOut">
              <a:rPr lang="en-US"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3135942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491FED0-254F-46B6-A680-EBD9E8035265}" type="datetimeFigureOut">
              <a:rPr lang="en-US" smtClean="0"/>
              <a:t>3/18/2018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04259D-BAB9-49A2-9BB1-E8978AC4DA10}" type="slidenum">
              <a:rPr lang="en-US" smtClean="0"/>
              <a:t>‹#›</a:t>
            </a:fld>
            <a:endParaRPr lang="en-US"/>
          </a:p>
        </p:txBody>
      </p:sp>
    </p:spTree>
    <p:extLst>
      <p:ext uri="{BB962C8B-B14F-4D97-AF65-F5344CB8AC3E}">
        <p14:creationId xmlns:p14="http://schemas.microsoft.com/office/powerpoint/2010/main" val="2367854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B491FED0-254F-46B6-A680-EBD9E8035265}" type="datetimeFigureOut">
              <a:rPr lang="en-US" smtClean="0"/>
              <a:t>3/18/2018</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A104259D-BAB9-49A2-9BB1-E8978AC4DA10}" type="slidenum">
              <a:rPr lang="en-US" smtClean="0"/>
              <a:t>‹#›</a:t>
            </a:fld>
            <a:endParaRPr lang="en-US"/>
          </a:p>
        </p:txBody>
      </p:sp>
    </p:spTree>
    <p:extLst>
      <p:ext uri="{BB962C8B-B14F-4D97-AF65-F5344CB8AC3E}">
        <p14:creationId xmlns:p14="http://schemas.microsoft.com/office/powerpoint/2010/main" val="3211293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6.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7.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36.png"/><Relationship Id="rId10" Type="http://schemas.openxmlformats.org/officeDocument/2006/relationships/image" Target="../media/image41.png"/><Relationship Id="rId4" Type="http://schemas.openxmlformats.org/officeDocument/2006/relationships/image" Target="../media/image35.png"/><Relationship Id="rId9" Type="http://schemas.openxmlformats.org/officeDocument/2006/relationships/image" Target="../media/image4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479093" y="2082334"/>
            <a:ext cx="2266261" cy="707886"/>
          </a:xfrm>
          <a:prstGeom prst="rect">
            <a:avLst/>
          </a:prstGeom>
          <a:noFill/>
        </p:spPr>
        <p:txBody>
          <a:bodyPr wrap="none" lIns="91440" tIns="45720" rIns="91440" bIns="45720">
            <a:spAutoFit/>
          </a:bodyPr>
          <a:lstStyle/>
          <a:p>
            <a:pPr algn="ctr"/>
            <a:r>
              <a:rPr lang="en-GB" sz="4000" b="1" u="sng" dirty="0">
                <a:ln w="10541" cmpd="sng">
                  <a:solidFill>
                    <a:schemeClr val="accent1">
                      <a:shade val="88000"/>
                      <a:satMod val="110000"/>
                    </a:schemeClr>
                  </a:solidFill>
                  <a:prstDash val="solid"/>
                </a:ln>
                <a:solidFill>
                  <a:schemeClr val="accent1">
                    <a:lumMod val="40000"/>
                    <a:lumOff val="60000"/>
                  </a:schemeClr>
                </a:solidFill>
              </a:rPr>
              <a:t>Keywords</a:t>
            </a:r>
            <a:endParaRPr lang="en-GB" sz="4000" b="1" dirty="0">
              <a:ln w="10541" cmpd="sng">
                <a:solidFill>
                  <a:schemeClr val="accent1">
                    <a:shade val="88000"/>
                    <a:satMod val="110000"/>
                  </a:schemeClr>
                </a:solidFill>
                <a:prstDash val="solid"/>
              </a:ln>
              <a:solidFill>
                <a:schemeClr val="accent1">
                  <a:lumMod val="40000"/>
                  <a:lumOff val="60000"/>
                </a:schemeClr>
              </a:solidFill>
            </a:endParaRPr>
          </a:p>
        </p:txBody>
      </p:sp>
      <p:graphicFrame>
        <p:nvGraphicFramePr>
          <p:cNvPr id="18" name="Table 17"/>
          <p:cNvGraphicFramePr>
            <a:graphicFrameLocks noGrp="1"/>
          </p:cNvGraphicFramePr>
          <p:nvPr>
            <p:extLst>
              <p:ext uri="{D42A27DB-BD31-4B8C-83A1-F6EECF244321}">
                <p14:modId xmlns:p14="http://schemas.microsoft.com/office/powerpoint/2010/main" val="56181588"/>
              </p:ext>
            </p:extLst>
          </p:nvPr>
        </p:nvGraphicFramePr>
        <p:xfrm>
          <a:off x="296652" y="3102527"/>
          <a:ext cx="6063492" cy="4692098"/>
        </p:xfrm>
        <a:graphic>
          <a:graphicData uri="http://schemas.openxmlformats.org/drawingml/2006/table">
            <a:tbl>
              <a:tblPr firstRow="1" bandRow="1">
                <a:tableStyleId>{5C22544A-7EE6-4342-B048-85BDC9FD1C3A}</a:tableStyleId>
              </a:tblPr>
              <a:tblGrid>
                <a:gridCol w="6063492">
                  <a:extLst>
                    <a:ext uri="{9D8B030D-6E8A-4147-A177-3AD203B41FA5}">
                      <a16:colId xmlns:a16="http://schemas.microsoft.com/office/drawing/2014/main" val="20000"/>
                    </a:ext>
                  </a:extLst>
                </a:gridCol>
              </a:tblGrid>
              <a:tr h="1583138">
                <a:tc>
                  <a:txBody>
                    <a:bodyPr/>
                    <a:lstStyle/>
                    <a:p>
                      <a:pPr marL="0" indent="0" algn="ctr">
                        <a:buFont typeface="+mj-lt"/>
                        <a:buNone/>
                      </a:pPr>
                      <a:r>
                        <a:rPr lang="en-GB" sz="2400" b="0" u="sng" dirty="0">
                          <a:solidFill>
                            <a:schemeClr val="tx1"/>
                          </a:solidFill>
                          <a:latin typeface="Berlin Sans FB" panose="020E0602020502020306" pitchFamily="34" charset="0"/>
                        </a:rPr>
                        <a:t>Revolution:</a:t>
                      </a:r>
                    </a:p>
                    <a:p>
                      <a:pPr marL="0" indent="0" algn="ctr">
                        <a:buFont typeface="+mj-lt"/>
                        <a:buNone/>
                      </a:pPr>
                      <a:r>
                        <a:rPr lang="en-GB" sz="2400" b="0" dirty="0">
                          <a:solidFill>
                            <a:schemeClr val="tx1"/>
                          </a:solidFill>
                          <a:latin typeface="Berlin Sans FB" panose="020E0602020502020306" pitchFamily="34" charset="0"/>
                        </a:rPr>
                        <a:t>The overthrow</a:t>
                      </a:r>
                      <a:r>
                        <a:rPr lang="en-GB" sz="2400" b="0" baseline="0" dirty="0">
                          <a:solidFill>
                            <a:schemeClr val="tx1"/>
                          </a:solidFill>
                          <a:latin typeface="Berlin Sans FB" panose="020E0602020502020306" pitchFamily="34" charset="0"/>
                        </a:rPr>
                        <a:t> of one government or system and its replacement by another.</a:t>
                      </a:r>
                      <a:endParaRPr lang="en-GB" sz="2400" b="0" dirty="0">
                        <a:solidFill>
                          <a:schemeClr val="tx1"/>
                        </a:solidFill>
                        <a:latin typeface="Berlin Sans FB" panose="020E0602020502020306"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102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u="sng" dirty="0">
                          <a:latin typeface="Berlin Sans FB" panose="020E0602020502020306" pitchFamily="34" charset="0"/>
                        </a:rPr>
                        <a:t>Cholera:</a:t>
                      </a:r>
                    </a:p>
                    <a:p>
                      <a:pPr algn="ctr"/>
                      <a:r>
                        <a:rPr lang="en-GB" sz="2400" dirty="0">
                          <a:solidFill>
                            <a:schemeClr val="tx1"/>
                          </a:solidFill>
                          <a:latin typeface="Berlin Sans FB" panose="020E0602020502020306" pitchFamily="34" charset="0"/>
                        </a:rPr>
                        <a:t>A disease</a:t>
                      </a:r>
                      <a:r>
                        <a:rPr lang="en-GB" sz="2400" baseline="0" dirty="0">
                          <a:solidFill>
                            <a:schemeClr val="tx1"/>
                          </a:solidFill>
                          <a:latin typeface="Berlin Sans FB" panose="020E0602020502020306" pitchFamily="34" charset="0"/>
                        </a:rPr>
                        <a:t> that spreads through contaminated water. Killed thousands during the Industrial Revolution.</a:t>
                      </a:r>
                      <a:endParaRPr lang="en-GB" sz="2400" dirty="0">
                        <a:solidFill>
                          <a:schemeClr val="tx1"/>
                        </a:solidFill>
                        <a:latin typeface="Berlin Sans FB" panose="020E0602020502020306"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3102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u="sng" dirty="0">
                          <a:latin typeface="Berlin Sans FB" panose="020E0602020502020306" pitchFamily="34" charset="0"/>
                        </a:rPr>
                        <a:t>Luddite:</a:t>
                      </a:r>
                    </a:p>
                    <a:p>
                      <a:pPr algn="ctr"/>
                      <a:r>
                        <a:rPr lang="en-GB" sz="2400" dirty="0">
                          <a:solidFill>
                            <a:schemeClr val="tx1"/>
                          </a:solidFill>
                          <a:latin typeface="Berlin Sans FB" panose="020E0602020502020306" pitchFamily="34" charset="0"/>
                        </a:rPr>
                        <a:t>A group</a:t>
                      </a:r>
                      <a:r>
                        <a:rPr lang="en-GB" sz="2400" baseline="0" dirty="0">
                          <a:solidFill>
                            <a:schemeClr val="tx1"/>
                          </a:solidFill>
                          <a:latin typeface="Berlin Sans FB" panose="020E0602020502020306" pitchFamily="34" charset="0"/>
                        </a:rPr>
                        <a:t> of workers who smashed the machines used in factories because they were afraid of being replaced by them.</a:t>
                      </a:r>
                      <a:endParaRPr lang="en-GB" sz="2400" dirty="0">
                        <a:solidFill>
                          <a:schemeClr val="tx1"/>
                        </a:solidFill>
                        <a:latin typeface="Berlin Sans FB" panose="020E0602020502020306"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21" name="Flowchart: Document 20"/>
          <p:cNvSpPr/>
          <p:nvPr/>
        </p:nvSpPr>
        <p:spPr>
          <a:xfrm>
            <a:off x="0" y="1524000"/>
            <a:ext cx="1584176" cy="1008112"/>
          </a:xfrm>
          <a:prstGeom prst="flowChartDocumen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Year 8</a:t>
            </a:r>
          </a:p>
          <a:p>
            <a:pPr algn="ctr"/>
            <a:r>
              <a:rPr lang="en-GB" b="1" dirty="0"/>
              <a:t>REVISION</a:t>
            </a:r>
          </a:p>
        </p:txBody>
      </p:sp>
      <p:sp>
        <p:nvSpPr>
          <p:cNvPr id="23" name="TextBox 22"/>
          <p:cNvSpPr txBox="1"/>
          <p:nvPr/>
        </p:nvSpPr>
        <p:spPr>
          <a:xfrm>
            <a:off x="1686564" y="1681582"/>
            <a:ext cx="5085184" cy="400110"/>
          </a:xfrm>
          <a:prstGeom prst="rect">
            <a:avLst/>
          </a:prstGeom>
          <a:noFill/>
        </p:spPr>
        <p:txBody>
          <a:bodyPr wrap="square" rtlCol="0">
            <a:spAutoFit/>
          </a:bodyPr>
          <a:lstStyle/>
          <a:p>
            <a:r>
              <a:rPr lang="en-GB" sz="2000" dirty="0">
                <a:latin typeface="Berlin Sans FB" panose="020E0602020502020306" pitchFamily="34" charset="0"/>
              </a:rPr>
              <a:t>First look            Second look         Nailed it!</a:t>
            </a:r>
          </a:p>
        </p:txBody>
      </p:sp>
      <p:sp>
        <p:nvSpPr>
          <p:cNvPr id="25" name="Rectangle 24"/>
          <p:cNvSpPr/>
          <p:nvPr/>
        </p:nvSpPr>
        <p:spPr>
          <a:xfrm>
            <a:off x="2878704" y="176230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4869160" y="1748374"/>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p:nvSpPr>
        <p:spPr>
          <a:xfrm>
            <a:off x="6360144" y="172194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Connector 27"/>
          <p:cNvCxnSpPr/>
          <p:nvPr/>
        </p:nvCxnSpPr>
        <p:spPr>
          <a:xfrm>
            <a:off x="0" y="9036590"/>
            <a:ext cx="6858000" cy="0"/>
          </a:xfrm>
          <a:prstGeom prst="line">
            <a:avLst/>
          </a:prstGeom>
          <a:ln w="38100">
            <a:prstDash val="lgDashDot"/>
          </a:ln>
        </p:spPr>
        <p:style>
          <a:lnRef idx="1">
            <a:schemeClr val="accent1"/>
          </a:lnRef>
          <a:fillRef idx="0">
            <a:schemeClr val="accent1"/>
          </a:fillRef>
          <a:effectRef idx="0">
            <a:schemeClr val="accent1"/>
          </a:effectRef>
          <a:fontRef idx="minor">
            <a:schemeClr val="tx1"/>
          </a:fontRef>
        </p:style>
      </p:cxnSp>
      <p:sp>
        <p:nvSpPr>
          <p:cNvPr id="29" name="Flowchart: Terminator 28"/>
          <p:cNvSpPr/>
          <p:nvPr/>
        </p:nvSpPr>
        <p:spPr>
          <a:xfrm rot="21030282">
            <a:off x="-21040" y="9292954"/>
            <a:ext cx="1584176" cy="386655"/>
          </a:xfrm>
          <a:prstGeom prst="flowChartTerminator">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Now try this</a:t>
            </a:r>
          </a:p>
        </p:txBody>
      </p:sp>
      <p:cxnSp>
        <p:nvCxnSpPr>
          <p:cNvPr id="31" name="Straight Connector 30"/>
          <p:cNvCxnSpPr/>
          <p:nvPr/>
        </p:nvCxnSpPr>
        <p:spPr>
          <a:xfrm>
            <a:off x="0" y="9036590"/>
            <a:ext cx="6858000" cy="0"/>
          </a:xfrm>
          <a:prstGeom prst="line">
            <a:avLst/>
          </a:prstGeom>
          <a:ln w="38100">
            <a:solidFill>
              <a:schemeClr val="accent6">
                <a:lumMod val="75000"/>
              </a:schemeClr>
            </a:solidFill>
            <a:prstDash val="lgDashDot"/>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923062" y="9607006"/>
            <a:ext cx="5776650" cy="784830"/>
          </a:xfrm>
          <a:prstGeom prst="rect">
            <a:avLst/>
          </a:prstGeom>
          <a:noFill/>
        </p:spPr>
        <p:txBody>
          <a:bodyPr wrap="square" rtlCol="0">
            <a:spAutoFit/>
          </a:bodyPr>
          <a:lstStyle/>
          <a:p>
            <a:r>
              <a:rPr lang="en-GB" sz="1500" dirty="0">
                <a:latin typeface="Berlin Sans FB" panose="020E0602020502020306" pitchFamily="34" charset="0"/>
              </a:rPr>
              <a:t>Create ‘flash cards’ with the keyword on one side and the definition on the back. Practice saying the definition before flipping the card over to check you are correct. Get someone at home to test you!</a:t>
            </a:r>
          </a:p>
        </p:txBody>
      </p:sp>
    </p:spTree>
    <p:extLst>
      <p:ext uri="{BB962C8B-B14F-4D97-AF65-F5344CB8AC3E}">
        <p14:creationId xmlns:p14="http://schemas.microsoft.com/office/powerpoint/2010/main" val="68071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686565" y="2126768"/>
            <a:ext cx="3835923" cy="584775"/>
          </a:xfrm>
          <a:prstGeom prst="rect">
            <a:avLst/>
          </a:prstGeom>
          <a:noFill/>
        </p:spPr>
        <p:txBody>
          <a:bodyPr wrap="none" lIns="91440" tIns="45720" rIns="91440" bIns="45720">
            <a:spAutoFit/>
          </a:bodyPr>
          <a:lstStyle/>
          <a:p>
            <a:pPr algn="ctr"/>
            <a:r>
              <a:rPr lang="en-GB" sz="32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Industrial Revolution</a:t>
            </a:r>
            <a:endParaRPr lang="en-GB"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17" name="TextBox 16"/>
          <p:cNvSpPr txBox="1"/>
          <p:nvPr/>
        </p:nvSpPr>
        <p:spPr>
          <a:xfrm>
            <a:off x="1268760" y="9763766"/>
            <a:ext cx="5848721" cy="553998"/>
          </a:xfrm>
          <a:prstGeom prst="rect">
            <a:avLst/>
          </a:prstGeom>
          <a:noFill/>
        </p:spPr>
        <p:txBody>
          <a:bodyPr wrap="square" rtlCol="0">
            <a:spAutoFit/>
          </a:bodyPr>
          <a:lstStyle/>
          <a:p>
            <a:pPr marL="342900" indent="-342900">
              <a:buAutoNum type="arabicPeriod"/>
            </a:pPr>
            <a:r>
              <a:rPr lang="en-GB" sz="1500" dirty="0">
                <a:latin typeface="Berlin Sans FB" panose="020E0602020502020306" pitchFamily="34" charset="0"/>
              </a:rPr>
              <a:t>Look/Cover/Write/Check these basic facts until you can remember them without looking.</a:t>
            </a:r>
          </a:p>
        </p:txBody>
      </p:sp>
      <p:sp>
        <p:nvSpPr>
          <p:cNvPr id="36" name="Flowchart: Document 35"/>
          <p:cNvSpPr/>
          <p:nvPr/>
        </p:nvSpPr>
        <p:spPr>
          <a:xfrm>
            <a:off x="0" y="1524000"/>
            <a:ext cx="1584176" cy="1008112"/>
          </a:xfrm>
          <a:prstGeom prst="flowChartDocumen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Year 8</a:t>
            </a:r>
          </a:p>
          <a:p>
            <a:pPr algn="ctr"/>
            <a:r>
              <a:rPr lang="en-GB" b="1" dirty="0"/>
              <a:t>REVISION</a:t>
            </a:r>
          </a:p>
        </p:txBody>
      </p:sp>
      <p:sp>
        <p:nvSpPr>
          <p:cNvPr id="37" name="TextBox 36"/>
          <p:cNvSpPr txBox="1"/>
          <p:nvPr/>
        </p:nvSpPr>
        <p:spPr>
          <a:xfrm>
            <a:off x="1686564" y="1681582"/>
            <a:ext cx="5085184" cy="400110"/>
          </a:xfrm>
          <a:prstGeom prst="rect">
            <a:avLst/>
          </a:prstGeom>
          <a:noFill/>
        </p:spPr>
        <p:txBody>
          <a:bodyPr wrap="square" rtlCol="0">
            <a:spAutoFit/>
          </a:bodyPr>
          <a:lstStyle/>
          <a:p>
            <a:r>
              <a:rPr lang="en-GB" sz="2000" dirty="0">
                <a:latin typeface="Berlin Sans FB" panose="020E0602020502020306" pitchFamily="34" charset="0"/>
              </a:rPr>
              <a:t>First look            Second look         Nailed it!</a:t>
            </a:r>
          </a:p>
        </p:txBody>
      </p:sp>
      <p:sp>
        <p:nvSpPr>
          <p:cNvPr id="38" name="Rectangle 37"/>
          <p:cNvSpPr/>
          <p:nvPr/>
        </p:nvSpPr>
        <p:spPr>
          <a:xfrm>
            <a:off x="2878704" y="176230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4869160" y="1748374"/>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6360144" y="172194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Flowchart: Terminator 47"/>
          <p:cNvSpPr/>
          <p:nvPr/>
        </p:nvSpPr>
        <p:spPr>
          <a:xfrm rot="21030282">
            <a:off x="-21040" y="9534389"/>
            <a:ext cx="1584176" cy="386655"/>
          </a:xfrm>
          <a:prstGeom prst="flowChartTerminator">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Now try this</a:t>
            </a:r>
          </a:p>
        </p:txBody>
      </p:sp>
      <p:cxnSp>
        <p:nvCxnSpPr>
          <p:cNvPr id="49" name="Straight Connector 48"/>
          <p:cNvCxnSpPr/>
          <p:nvPr/>
        </p:nvCxnSpPr>
        <p:spPr>
          <a:xfrm>
            <a:off x="0" y="9399042"/>
            <a:ext cx="6858000" cy="0"/>
          </a:xfrm>
          <a:prstGeom prst="line">
            <a:avLst/>
          </a:prstGeom>
          <a:ln w="38100">
            <a:solidFill>
              <a:schemeClr val="accent6">
                <a:lumMod val="75000"/>
              </a:schemeClr>
            </a:solidFill>
            <a:prstDash val="lgDashDot"/>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51894" y="2711542"/>
            <a:ext cx="6506106" cy="400110"/>
          </a:xfrm>
          <a:prstGeom prst="rect">
            <a:avLst/>
          </a:prstGeom>
          <a:noFill/>
        </p:spPr>
        <p:txBody>
          <a:bodyPr wrap="square" lIns="91440" tIns="45720" rIns="91440" bIns="45720">
            <a:spAutoFit/>
          </a:bodyPr>
          <a:lstStyle/>
          <a:p>
            <a:pPr algn="ctr"/>
            <a:r>
              <a:rPr lang="en-GB" sz="20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Important individuals and events</a:t>
            </a:r>
            <a:endParaRPr lang="en-GB"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 name="Down Arrow 1"/>
          <p:cNvSpPr/>
          <p:nvPr/>
        </p:nvSpPr>
        <p:spPr>
          <a:xfrm>
            <a:off x="-42081" y="3287688"/>
            <a:ext cx="1302301" cy="6020662"/>
          </a:xfrm>
          <a:prstGeom prst="downArrow">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172" name="Picture 4" descr="http://www.risk.net/IMG/606/250606/illustration-again-men-running-on-cog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02608" y="2242342"/>
            <a:ext cx="1181792" cy="579540"/>
          </a:xfrm>
          <a:prstGeom prst="rect">
            <a:avLst/>
          </a:prstGeom>
          <a:noFill/>
          <a:extLst>
            <a:ext uri="{909E8E84-426E-40DD-AFC4-6F175D3DCCD1}">
              <a14:hiddenFill xmlns:a14="http://schemas.microsoft.com/office/drawing/2010/main">
                <a:solidFill>
                  <a:srgbClr val="FFFFFF"/>
                </a:solidFill>
              </a14:hiddenFill>
            </a:ext>
          </a:extLst>
        </p:spPr>
      </p:pic>
      <p:sp>
        <p:nvSpPr>
          <p:cNvPr id="3" name="Flowchart: Alternate Process 2"/>
          <p:cNvSpPr/>
          <p:nvPr/>
        </p:nvSpPr>
        <p:spPr>
          <a:xfrm>
            <a:off x="1227833" y="5361915"/>
            <a:ext cx="5516231" cy="1872208"/>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Flowchart: Alternate Process 24"/>
          <p:cNvSpPr/>
          <p:nvPr/>
        </p:nvSpPr>
        <p:spPr>
          <a:xfrm>
            <a:off x="1227833" y="3344496"/>
            <a:ext cx="5516231" cy="1825376"/>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Flowchart: Alternate Process 25"/>
          <p:cNvSpPr/>
          <p:nvPr/>
        </p:nvSpPr>
        <p:spPr>
          <a:xfrm>
            <a:off x="1260221" y="7413359"/>
            <a:ext cx="5516231" cy="1850993"/>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1316255" y="5418735"/>
            <a:ext cx="5404160" cy="1708160"/>
          </a:xfrm>
          <a:prstGeom prst="rect">
            <a:avLst/>
          </a:prstGeom>
          <a:noFill/>
        </p:spPr>
        <p:txBody>
          <a:bodyPr wrap="square" rtlCol="0">
            <a:spAutoFit/>
          </a:bodyPr>
          <a:lstStyle/>
          <a:p>
            <a:pPr marL="285750" indent="-285750">
              <a:buFont typeface="Arial" panose="020B0604020202020204" pitchFamily="34" charset="0"/>
              <a:buChar char="•"/>
            </a:pPr>
            <a:r>
              <a:rPr lang="en-GB" sz="1500" dirty="0">
                <a:latin typeface="Berlin Sans FB" panose="020E0602020502020306" pitchFamily="34" charset="0"/>
              </a:rPr>
              <a:t>1829</a:t>
            </a:r>
            <a:r>
              <a:rPr lang="en-GB" sz="1500" b="1" dirty="0">
                <a:latin typeface="Berlin Sans FB" panose="020E0602020502020306" pitchFamily="34" charset="0"/>
              </a:rPr>
              <a:t>, Robert Stephenson </a:t>
            </a:r>
            <a:r>
              <a:rPr lang="en-GB" sz="1500" dirty="0">
                <a:latin typeface="Berlin Sans FB" panose="020E0602020502020306" pitchFamily="34" charset="0"/>
              </a:rPr>
              <a:t>won the competition to design the steam train to operate on the Liverpool to Manchester Railway. It was not the first steam train but it was the first reliable design to be used on a large scale.</a:t>
            </a:r>
          </a:p>
          <a:p>
            <a:pPr marL="285750" indent="-285750">
              <a:buFont typeface="Arial" panose="020B0604020202020204" pitchFamily="34" charset="0"/>
              <a:buChar char="•"/>
            </a:pPr>
            <a:r>
              <a:rPr lang="en-GB" sz="1500" dirty="0">
                <a:latin typeface="Berlin Sans FB" panose="020E0602020502020306" pitchFamily="34" charset="0"/>
              </a:rPr>
              <a:t>It allowed armies to move faster, factories to buy and sell products further afield and people to travel on holidays for the first time. It even forced people to synchronise the clocks!</a:t>
            </a:r>
          </a:p>
        </p:txBody>
      </p:sp>
      <p:pic>
        <p:nvPicPr>
          <p:cNvPr id="7174" name="Picture 6" descr="Stephenson's Rocket draw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452" y="5735960"/>
            <a:ext cx="1055234" cy="738664"/>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sp>
        <p:nvSpPr>
          <p:cNvPr id="42" name="TextBox 41"/>
          <p:cNvSpPr txBox="1"/>
          <p:nvPr/>
        </p:nvSpPr>
        <p:spPr>
          <a:xfrm>
            <a:off x="1246926" y="3287688"/>
            <a:ext cx="5525338" cy="1938992"/>
          </a:xfrm>
          <a:prstGeom prst="rect">
            <a:avLst/>
          </a:prstGeom>
          <a:noFill/>
        </p:spPr>
        <p:txBody>
          <a:bodyPr wrap="square" rtlCol="0">
            <a:spAutoFit/>
          </a:bodyPr>
          <a:lstStyle/>
          <a:p>
            <a:pPr marL="285750" indent="-285750">
              <a:buFont typeface="Arial" panose="020B0604020202020204" pitchFamily="34" charset="0"/>
              <a:buChar char="•"/>
            </a:pPr>
            <a:r>
              <a:rPr lang="en-GB" sz="1500" dirty="0">
                <a:latin typeface="Berlin Sans FB" panose="020E0602020502020306" pitchFamily="34" charset="0"/>
              </a:rPr>
              <a:t>1771, </a:t>
            </a:r>
            <a:r>
              <a:rPr lang="en-GB" sz="1500" b="1" dirty="0">
                <a:latin typeface="Berlin Sans FB" panose="020E0602020502020306" pitchFamily="34" charset="0"/>
              </a:rPr>
              <a:t>Richard Arkwright </a:t>
            </a:r>
            <a:r>
              <a:rPr lang="en-GB" sz="1500" dirty="0">
                <a:latin typeface="Berlin Sans FB" panose="020E0602020502020306" pitchFamily="34" charset="0"/>
              </a:rPr>
              <a:t>built the first water powered mill (factory).</a:t>
            </a:r>
          </a:p>
          <a:p>
            <a:pPr marL="285750" indent="-285750">
              <a:buFont typeface="Arial" panose="020B0604020202020204" pitchFamily="34" charset="0"/>
              <a:buChar char="•"/>
            </a:pPr>
            <a:r>
              <a:rPr lang="en-GB" sz="1500" dirty="0">
                <a:latin typeface="Berlin Sans FB" panose="020E0602020502020306" pitchFamily="34" charset="0"/>
              </a:rPr>
              <a:t>It produced cotton and fabric hundreds of times faster than previously possible.</a:t>
            </a:r>
          </a:p>
          <a:p>
            <a:pPr marL="285750" indent="-285750">
              <a:buFont typeface="Arial" panose="020B0604020202020204" pitchFamily="34" charset="0"/>
              <a:buChar char="•"/>
            </a:pPr>
            <a:r>
              <a:rPr lang="en-GB" sz="1500" dirty="0">
                <a:latin typeface="Berlin Sans FB" panose="020E0602020502020306" pitchFamily="34" charset="0"/>
              </a:rPr>
              <a:t>Mass production made many products cheaper to buy.</a:t>
            </a:r>
          </a:p>
          <a:p>
            <a:pPr marL="285750" indent="-285750">
              <a:buFont typeface="Arial" panose="020B0604020202020204" pitchFamily="34" charset="0"/>
              <a:buChar char="•"/>
            </a:pPr>
            <a:r>
              <a:rPr lang="en-GB" sz="1500" dirty="0">
                <a:latin typeface="Berlin Sans FB" panose="020E0602020502020306" pitchFamily="34" charset="0"/>
              </a:rPr>
              <a:t>Factories put talented weavers out of business.</a:t>
            </a:r>
          </a:p>
          <a:p>
            <a:pPr marL="285750" indent="-285750">
              <a:buFont typeface="Arial" panose="020B0604020202020204" pitchFamily="34" charset="0"/>
              <a:buChar char="•"/>
            </a:pPr>
            <a:r>
              <a:rPr lang="en-GB" sz="1500" dirty="0">
                <a:latin typeface="Berlin Sans FB" panose="020E0602020502020306" pitchFamily="34" charset="0"/>
              </a:rPr>
              <a:t>Factories created ‘urbanisation’ and the growth of large cities like Manchester and Liverpool.</a:t>
            </a:r>
          </a:p>
        </p:txBody>
      </p:sp>
      <p:pic>
        <p:nvPicPr>
          <p:cNvPr id="7176" name="Picture 8" descr="http://www.i2clipart.com/cliparts/5/b/a/a/clipart-factory-5baa.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266" y="3752248"/>
            <a:ext cx="912687" cy="912688"/>
          </a:xfrm>
          <a:prstGeom prst="rect">
            <a:avLst/>
          </a:prstGeom>
          <a:solidFill>
            <a:schemeClr val="bg1"/>
          </a:solidFill>
          <a:ln w="19050">
            <a:solidFill>
              <a:schemeClr val="tx1"/>
            </a:solidFill>
          </a:ln>
        </p:spPr>
      </p:pic>
      <p:sp>
        <p:nvSpPr>
          <p:cNvPr id="47" name="TextBox 46"/>
          <p:cNvSpPr txBox="1"/>
          <p:nvPr/>
        </p:nvSpPr>
        <p:spPr>
          <a:xfrm>
            <a:off x="1332662" y="7369358"/>
            <a:ext cx="5525338" cy="1938992"/>
          </a:xfrm>
          <a:prstGeom prst="rect">
            <a:avLst/>
          </a:prstGeom>
          <a:noFill/>
        </p:spPr>
        <p:txBody>
          <a:bodyPr wrap="square" rtlCol="0">
            <a:spAutoFit/>
          </a:bodyPr>
          <a:lstStyle/>
          <a:p>
            <a:pPr marL="285750" indent="-285750">
              <a:buFont typeface="Arial" panose="020B0604020202020204" pitchFamily="34" charset="0"/>
              <a:buChar char="•"/>
            </a:pPr>
            <a:r>
              <a:rPr lang="en-GB" sz="1500" dirty="0">
                <a:latin typeface="Berlin Sans FB" panose="020E0602020502020306" pitchFamily="34" charset="0"/>
              </a:rPr>
              <a:t>1858, </a:t>
            </a:r>
            <a:r>
              <a:rPr lang="en-GB" sz="1500" b="1" dirty="0">
                <a:latin typeface="Berlin Sans FB" panose="020E0602020502020306" pitchFamily="34" charset="0"/>
              </a:rPr>
              <a:t>The Great Stink in London.</a:t>
            </a:r>
          </a:p>
          <a:p>
            <a:pPr marL="285750" indent="-285750">
              <a:buFont typeface="Arial" panose="020B0604020202020204" pitchFamily="34" charset="0"/>
              <a:buChar char="•"/>
            </a:pPr>
            <a:r>
              <a:rPr lang="en-GB" sz="1500" dirty="0">
                <a:latin typeface="Berlin Sans FB" panose="020E0602020502020306" pitchFamily="34" charset="0"/>
              </a:rPr>
              <a:t>During the summer of 1858 the river Themes radiated an overwhelming stench. Human, animal and industrial waste was being dumped into the river.</a:t>
            </a:r>
          </a:p>
          <a:p>
            <a:pPr marL="285750" indent="-285750">
              <a:buFont typeface="Arial" panose="020B0604020202020204" pitchFamily="34" charset="0"/>
              <a:buChar char="•"/>
            </a:pPr>
            <a:r>
              <a:rPr lang="en-GB" sz="1500" dirty="0">
                <a:latin typeface="Berlin Sans FB" panose="020E0602020502020306" pitchFamily="34" charset="0"/>
              </a:rPr>
              <a:t>The smell was so bad that Parliament had to soak their curtains in chloride of lime to try and hide the smell.</a:t>
            </a:r>
          </a:p>
          <a:p>
            <a:pPr marL="285750" indent="-285750">
              <a:buFont typeface="Arial" panose="020B0604020202020204" pitchFamily="34" charset="0"/>
              <a:buChar char="•"/>
            </a:pPr>
            <a:r>
              <a:rPr lang="en-GB" sz="1500" dirty="0">
                <a:latin typeface="Berlin Sans FB" panose="020E0602020502020306" pitchFamily="34" charset="0"/>
              </a:rPr>
              <a:t>In just 13 days Parliament drafted and passed a law to build sewers in London and clean up the Themes.</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6464" y="7545648"/>
            <a:ext cx="970222" cy="960724"/>
          </a:xfrm>
          <a:prstGeom prst="rect">
            <a:avLst/>
          </a:prstGeom>
          <a:ln w="19050">
            <a:solidFill>
              <a:schemeClr val="tx1"/>
            </a:solidFill>
          </a:ln>
        </p:spPr>
      </p:pic>
    </p:spTree>
    <p:extLst>
      <p:ext uri="{BB962C8B-B14F-4D97-AF65-F5344CB8AC3E}">
        <p14:creationId xmlns:p14="http://schemas.microsoft.com/office/powerpoint/2010/main" val="106053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686565" y="2126768"/>
            <a:ext cx="3835923" cy="584775"/>
          </a:xfrm>
          <a:prstGeom prst="rect">
            <a:avLst/>
          </a:prstGeom>
          <a:noFill/>
        </p:spPr>
        <p:txBody>
          <a:bodyPr wrap="none" lIns="91440" tIns="45720" rIns="91440" bIns="45720">
            <a:spAutoFit/>
          </a:bodyPr>
          <a:lstStyle/>
          <a:p>
            <a:pPr algn="ctr"/>
            <a:r>
              <a:rPr lang="en-GB" sz="32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Industrial Revolution</a:t>
            </a:r>
            <a:endParaRPr lang="en-GB"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17" name="TextBox 16"/>
          <p:cNvSpPr txBox="1"/>
          <p:nvPr/>
        </p:nvSpPr>
        <p:spPr>
          <a:xfrm>
            <a:off x="1461604" y="9541232"/>
            <a:ext cx="5535104" cy="1015663"/>
          </a:xfrm>
          <a:prstGeom prst="rect">
            <a:avLst/>
          </a:prstGeom>
          <a:noFill/>
        </p:spPr>
        <p:txBody>
          <a:bodyPr wrap="square" rtlCol="0">
            <a:spAutoFit/>
          </a:bodyPr>
          <a:lstStyle/>
          <a:p>
            <a:pPr marL="342900" indent="-342900">
              <a:buAutoNum type="arabicPeriod"/>
            </a:pPr>
            <a:r>
              <a:rPr lang="en-GB" sz="1500" dirty="0">
                <a:latin typeface="Berlin Sans FB" panose="020E0602020502020306" pitchFamily="34" charset="0"/>
              </a:rPr>
              <a:t>Which was the most important? Pick one and write a paragraph that explains why they were the most important. Use evidence and compare the individual to others to prove your point.</a:t>
            </a:r>
          </a:p>
        </p:txBody>
      </p:sp>
      <p:sp>
        <p:nvSpPr>
          <p:cNvPr id="36" name="Flowchart: Document 35"/>
          <p:cNvSpPr/>
          <p:nvPr/>
        </p:nvSpPr>
        <p:spPr>
          <a:xfrm>
            <a:off x="0" y="1524000"/>
            <a:ext cx="1584176" cy="1008112"/>
          </a:xfrm>
          <a:prstGeom prst="flowChartDocumen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Year 8</a:t>
            </a:r>
          </a:p>
          <a:p>
            <a:pPr algn="ctr"/>
            <a:r>
              <a:rPr lang="en-GB" b="1" dirty="0"/>
              <a:t>REVISION</a:t>
            </a:r>
          </a:p>
        </p:txBody>
      </p:sp>
      <p:sp>
        <p:nvSpPr>
          <p:cNvPr id="37" name="TextBox 36"/>
          <p:cNvSpPr txBox="1"/>
          <p:nvPr/>
        </p:nvSpPr>
        <p:spPr>
          <a:xfrm>
            <a:off x="1686564" y="1681582"/>
            <a:ext cx="5085184" cy="400110"/>
          </a:xfrm>
          <a:prstGeom prst="rect">
            <a:avLst/>
          </a:prstGeom>
          <a:noFill/>
        </p:spPr>
        <p:txBody>
          <a:bodyPr wrap="square" rtlCol="0">
            <a:spAutoFit/>
          </a:bodyPr>
          <a:lstStyle/>
          <a:p>
            <a:r>
              <a:rPr lang="en-GB" sz="2000" dirty="0">
                <a:latin typeface="Berlin Sans FB" panose="020E0602020502020306" pitchFamily="34" charset="0"/>
              </a:rPr>
              <a:t>First look            Second look         Nailed it!</a:t>
            </a:r>
          </a:p>
        </p:txBody>
      </p:sp>
      <p:sp>
        <p:nvSpPr>
          <p:cNvPr id="38" name="Rectangle 37"/>
          <p:cNvSpPr/>
          <p:nvPr/>
        </p:nvSpPr>
        <p:spPr>
          <a:xfrm>
            <a:off x="2878704" y="176230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4869160" y="1748374"/>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6360144" y="1721942"/>
            <a:ext cx="339568" cy="319390"/>
          </a:xfrm>
          <a:prstGeom prst="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Flowchart: Terminator 47"/>
          <p:cNvSpPr/>
          <p:nvPr/>
        </p:nvSpPr>
        <p:spPr>
          <a:xfrm rot="21030282">
            <a:off x="-21040" y="9534389"/>
            <a:ext cx="1584176" cy="386655"/>
          </a:xfrm>
          <a:prstGeom prst="flowChartTerminator">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Now try this</a:t>
            </a:r>
          </a:p>
        </p:txBody>
      </p:sp>
      <p:cxnSp>
        <p:nvCxnSpPr>
          <p:cNvPr id="49" name="Straight Connector 48"/>
          <p:cNvCxnSpPr/>
          <p:nvPr/>
        </p:nvCxnSpPr>
        <p:spPr>
          <a:xfrm>
            <a:off x="0" y="9399042"/>
            <a:ext cx="6858000" cy="0"/>
          </a:xfrm>
          <a:prstGeom prst="line">
            <a:avLst/>
          </a:prstGeom>
          <a:ln w="38100">
            <a:solidFill>
              <a:schemeClr val="accent6">
                <a:lumMod val="75000"/>
              </a:schemeClr>
            </a:solidFill>
            <a:prstDash val="lgDashDot"/>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51894" y="2711542"/>
            <a:ext cx="6506106" cy="400110"/>
          </a:xfrm>
          <a:prstGeom prst="rect">
            <a:avLst/>
          </a:prstGeom>
          <a:noFill/>
        </p:spPr>
        <p:txBody>
          <a:bodyPr wrap="square" lIns="91440" tIns="45720" rIns="91440" bIns="45720">
            <a:spAutoFit/>
          </a:bodyPr>
          <a:lstStyle/>
          <a:p>
            <a:pPr algn="ctr"/>
            <a:r>
              <a:rPr lang="en-GB" sz="2000" b="1" u="sng"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Important individuals and organisations</a:t>
            </a:r>
            <a:endParaRPr lang="en-GB"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7172" name="Picture 4" descr="http://www.risk.net/IMG/606/250606/illustration-again-men-running-on-cog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02608" y="2242342"/>
            <a:ext cx="1181792" cy="579540"/>
          </a:xfrm>
          <a:prstGeom prst="rect">
            <a:avLst/>
          </a:prstGeom>
          <a:noFill/>
          <a:extLst>
            <a:ext uri="{909E8E84-426E-40DD-AFC4-6F175D3DCCD1}">
              <a14:hiddenFill xmlns:a14="http://schemas.microsoft.com/office/drawing/2010/main">
                <a:solidFill>
                  <a:srgbClr val="FFFFFF"/>
                </a:solidFill>
              </a14:hiddenFill>
            </a:ext>
          </a:extLst>
        </p:spPr>
      </p:pic>
      <p:sp>
        <p:nvSpPr>
          <p:cNvPr id="34" name="Down Arrow 33"/>
          <p:cNvSpPr/>
          <p:nvPr/>
        </p:nvSpPr>
        <p:spPr>
          <a:xfrm>
            <a:off x="5631250" y="3111652"/>
            <a:ext cx="1302301" cy="6287390"/>
          </a:xfrm>
          <a:prstGeom prst="downArrow">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Flowchart: Alternate Process 34"/>
          <p:cNvSpPr/>
          <p:nvPr/>
        </p:nvSpPr>
        <p:spPr>
          <a:xfrm>
            <a:off x="144237" y="3259407"/>
            <a:ext cx="5516231" cy="1872208"/>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Flowchart: Alternate Process 40"/>
          <p:cNvSpPr/>
          <p:nvPr/>
        </p:nvSpPr>
        <p:spPr>
          <a:xfrm>
            <a:off x="58177" y="7189686"/>
            <a:ext cx="5516231" cy="1825376"/>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Flowchart: Alternate Process 41"/>
          <p:cNvSpPr/>
          <p:nvPr/>
        </p:nvSpPr>
        <p:spPr>
          <a:xfrm>
            <a:off x="115019" y="5213932"/>
            <a:ext cx="5516231" cy="1850993"/>
          </a:xfrm>
          <a:prstGeom prst="flowChartAlternateProcess">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200271" y="3192623"/>
            <a:ext cx="5404160" cy="1938992"/>
          </a:xfrm>
          <a:prstGeom prst="rect">
            <a:avLst/>
          </a:prstGeom>
          <a:noFill/>
        </p:spPr>
        <p:txBody>
          <a:bodyPr wrap="square" rtlCol="0">
            <a:spAutoFit/>
          </a:bodyPr>
          <a:lstStyle/>
          <a:p>
            <a:pPr marL="285750" indent="-285750">
              <a:buFont typeface="Arial" panose="020B0604020202020204" pitchFamily="34" charset="0"/>
              <a:buChar char="•"/>
            </a:pPr>
            <a:r>
              <a:rPr lang="en-GB" sz="1500" dirty="0">
                <a:latin typeface="Berlin Sans FB" panose="020E0602020502020306" pitchFamily="34" charset="0"/>
              </a:rPr>
              <a:t>1858</a:t>
            </a:r>
            <a:r>
              <a:rPr lang="en-GB" sz="1500" b="1" dirty="0">
                <a:latin typeface="Berlin Sans FB" panose="020E0602020502020306" pitchFamily="34" charset="0"/>
              </a:rPr>
              <a:t>, Joseph </a:t>
            </a:r>
            <a:r>
              <a:rPr lang="en-GB" sz="1500" b="1" dirty="0" err="1">
                <a:latin typeface="Berlin Sans FB" panose="020E0602020502020306" pitchFamily="34" charset="0"/>
              </a:rPr>
              <a:t>Bazalgette</a:t>
            </a:r>
            <a:r>
              <a:rPr lang="en-GB" sz="1500" b="1" dirty="0">
                <a:latin typeface="Berlin Sans FB" panose="020E0602020502020306" pitchFamily="34" charset="0"/>
              </a:rPr>
              <a:t> </a:t>
            </a:r>
            <a:r>
              <a:rPr lang="en-GB" sz="1500" dirty="0">
                <a:latin typeface="Berlin Sans FB" panose="020E0602020502020306" pitchFamily="34" charset="0"/>
              </a:rPr>
              <a:t> was given money by government to build a sewer system in London.</a:t>
            </a:r>
          </a:p>
          <a:p>
            <a:pPr marL="285750" indent="-285750">
              <a:buFont typeface="Arial" panose="020B0604020202020204" pitchFamily="34" charset="0"/>
              <a:buChar char="•"/>
            </a:pPr>
            <a:r>
              <a:rPr lang="en-GB" sz="1500" dirty="0">
                <a:latin typeface="Berlin Sans FB" panose="020E0602020502020306" pitchFamily="34" charset="0"/>
              </a:rPr>
              <a:t>A response to London’s ‘Great Stink’ and the growth of the deadly cholera disease in the city.</a:t>
            </a:r>
          </a:p>
          <a:p>
            <a:pPr marL="285750" indent="-285750">
              <a:buFont typeface="Arial" panose="020B0604020202020204" pitchFamily="34" charset="0"/>
              <a:buChar char="•"/>
            </a:pPr>
            <a:r>
              <a:rPr lang="en-GB" sz="1500" dirty="0">
                <a:latin typeface="Berlin Sans FB" panose="020E0602020502020306" pitchFamily="34" charset="0"/>
              </a:rPr>
              <a:t>Bazalgette’s sewers greatly increased public health by taking waste water away and bringing fresh water in.</a:t>
            </a:r>
          </a:p>
          <a:p>
            <a:pPr marL="285750" indent="-285750">
              <a:buFont typeface="Arial" panose="020B0604020202020204" pitchFamily="34" charset="0"/>
              <a:buChar char="•"/>
            </a:pPr>
            <a:r>
              <a:rPr lang="en-GB" sz="1500" dirty="0">
                <a:latin typeface="Berlin Sans FB" panose="020E0602020502020306" pitchFamily="34" charset="0"/>
              </a:rPr>
              <a:t>Allowed cities to grow much bigger than ever before.</a:t>
            </a:r>
          </a:p>
          <a:p>
            <a:pPr marL="285750" indent="-285750">
              <a:buFont typeface="Arial" panose="020B0604020202020204" pitchFamily="34" charset="0"/>
              <a:buChar char="•"/>
            </a:pPr>
            <a:r>
              <a:rPr lang="en-GB" sz="1500" dirty="0">
                <a:latin typeface="Berlin Sans FB" panose="020E0602020502020306" pitchFamily="34" charset="0"/>
              </a:rPr>
              <a:t>Copied by other towns and cities across the country.</a:t>
            </a:r>
          </a:p>
        </p:txBody>
      </p:sp>
      <p:sp>
        <p:nvSpPr>
          <p:cNvPr id="45" name="TextBox 44"/>
          <p:cNvSpPr txBox="1"/>
          <p:nvPr/>
        </p:nvSpPr>
        <p:spPr>
          <a:xfrm>
            <a:off x="77270" y="7132878"/>
            <a:ext cx="5525338" cy="1938992"/>
          </a:xfrm>
          <a:prstGeom prst="rect">
            <a:avLst/>
          </a:prstGeom>
          <a:noFill/>
        </p:spPr>
        <p:txBody>
          <a:bodyPr wrap="square" rtlCol="0">
            <a:spAutoFit/>
          </a:bodyPr>
          <a:lstStyle/>
          <a:p>
            <a:pPr marL="285750" indent="-285750">
              <a:buFont typeface="Arial" panose="020B0604020202020204" pitchFamily="34" charset="0"/>
              <a:buChar char="•"/>
            </a:pPr>
            <a:r>
              <a:rPr lang="en-GB" sz="1500" dirty="0">
                <a:latin typeface="Berlin Sans FB" panose="020E0602020502020306" pitchFamily="34" charset="0"/>
              </a:rPr>
              <a:t>1903, </a:t>
            </a:r>
            <a:r>
              <a:rPr lang="en-GB" sz="1500" b="1" dirty="0">
                <a:latin typeface="Berlin Sans FB" panose="020E0602020502020306" pitchFamily="34" charset="0"/>
              </a:rPr>
              <a:t>Emmaline Pankhurst </a:t>
            </a:r>
            <a:r>
              <a:rPr lang="en-GB" sz="1500" dirty="0">
                <a:latin typeface="Berlin Sans FB" panose="020E0602020502020306" pitchFamily="34" charset="0"/>
              </a:rPr>
              <a:t>founded the Women’s Social and Political Union (The Suffragettes).</a:t>
            </a:r>
          </a:p>
          <a:p>
            <a:pPr marL="285750" indent="-285750">
              <a:buFont typeface="Arial" panose="020B0604020202020204" pitchFamily="34" charset="0"/>
              <a:buChar char="•"/>
            </a:pPr>
            <a:r>
              <a:rPr lang="en-GB" sz="1500" dirty="0">
                <a:latin typeface="Berlin Sans FB" panose="020E0602020502020306" pitchFamily="34" charset="0"/>
              </a:rPr>
              <a:t>Believed in ‘deeds not words’ to make people aware of how unfairly women were being treated.</a:t>
            </a:r>
          </a:p>
          <a:p>
            <a:pPr marL="285750" indent="-285750">
              <a:buFont typeface="Arial" panose="020B0604020202020204" pitchFamily="34" charset="0"/>
              <a:buChar char="•"/>
            </a:pPr>
            <a:r>
              <a:rPr lang="en-GB" sz="1500" dirty="0">
                <a:latin typeface="Berlin Sans FB" panose="020E0602020502020306" pitchFamily="34" charset="0"/>
              </a:rPr>
              <a:t>She split opinion, some thought she was a hero, others that she was a criminal.</a:t>
            </a:r>
          </a:p>
          <a:p>
            <a:pPr marL="285750" indent="-285750">
              <a:buFont typeface="Arial" panose="020B0604020202020204" pitchFamily="34" charset="0"/>
              <a:buChar char="•"/>
            </a:pPr>
            <a:r>
              <a:rPr lang="en-GB" sz="1500" dirty="0">
                <a:latin typeface="Berlin Sans FB" panose="020E0602020502020306" pitchFamily="34" charset="0"/>
              </a:rPr>
              <a:t>By agreeing to help in WW1 she impressed the government who eventually started to give women the vote in 1918.</a:t>
            </a:r>
          </a:p>
        </p:txBody>
      </p:sp>
      <p:sp>
        <p:nvSpPr>
          <p:cNvPr id="47" name="TextBox 46"/>
          <p:cNvSpPr txBox="1"/>
          <p:nvPr/>
        </p:nvSpPr>
        <p:spPr>
          <a:xfrm>
            <a:off x="134879" y="5326113"/>
            <a:ext cx="5631262" cy="1600438"/>
          </a:xfrm>
          <a:prstGeom prst="rect">
            <a:avLst/>
          </a:prstGeom>
          <a:noFill/>
        </p:spPr>
        <p:txBody>
          <a:bodyPr wrap="square" rtlCol="0">
            <a:spAutoFit/>
          </a:bodyPr>
          <a:lstStyle/>
          <a:p>
            <a:pPr marL="285750" indent="-285750">
              <a:buFont typeface="Arial" panose="020B0604020202020204" pitchFamily="34" charset="0"/>
              <a:buChar char="•"/>
            </a:pPr>
            <a:r>
              <a:rPr lang="en-GB" sz="1400" dirty="0">
                <a:latin typeface="Berlin Sans FB" panose="020E0602020502020306" pitchFamily="34" charset="0"/>
              </a:rPr>
              <a:t>1813, </a:t>
            </a:r>
            <a:r>
              <a:rPr lang="en-GB" sz="1400" b="1" dirty="0">
                <a:latin typeface="Berlin Sans FB" panose="020E0602020502020306" pitchFamily="34" charset="0"/>
              </a:rPr>
              <a:t>John Snow </a:t>
            </a:r>
            <a:r>
              <a:rPr lang="en-GB" sz="1400" dirty="0">
                <a:latin typeface="Berlin Sans FB" panose="020E0602020502020306" pitchFamily="34" charset="0"/>
              </a:rPr>
              <a:t>was doctor who studied in London.</a:t>
            </a:r>
          </a:p>
          <a:p>
            <a:pPr marL="285750" indent="-285750">
              <a:buFont typeface="Arial" panose="020B0604020202020204" pitchFamily="34" charset="0"/>
              <a:buChar char="•"/>
            </a:pPr>
            <a:r>
              <a:rPr lang="en-GB" sz="1400" dirty="0">
                <a:latin typeface="Berlin Sans FB" panose="020E0602020502020306" pitchFamily="34" charset="0"/>
              </a:rPr>
              <a:t>He studied cholera and believed it was transmitted via infected water, not </a:t>
            </a:r>
            <a:r>
              <a:rPr lang="en-GB" sz="1400" b="1" dirty="0">
                <a:latin typeface="Berlin Sans FB" panose="020E0602020502020306" pitchFamily="34" charset="0"/>
              </a:rPr>
              <a:t>miasma</a:t>
            </a:r>
            <a:r>
              <a:rPr lang="en-GB" sz="1400" dirty="0">
                <a:latin typeface="Berlin Sans FB" panose="020E0602020502020306" pitchFamily="34" charset="0"/>
              </a:rPr>
              <a:t>, which was the thinking at the time.</a:t>
            </a:r>
          </a:p>
          <a:p>
            <a:pPr marL="285750" indent="-285750">
              <a:buFont typeface="Arial" panose="020B0604020202020204" pitchFamily="34" charset="0"/>
              <a:buChar char="•"/>
            </a:pPr>
            <a:r>
              <a:rPr lang="en-GB" sz="1400" dirty="0">
                <a:latin typeface="Berlin Sans FB" panose="020E0602020502020306" pitchFamily="34" charset="0"/>
              </a:rPr>
              <a:t>He removed the handle of the water pump in Broad Street and helped stop the disease.</a:t>
            </a:r>
          </a:p>
          <a:p>
            <a:pPr marL="285750" indent="-285750">
              <a:buFont typeface="Arial" panose="020B0604020202020204" pitchFamily="34" charset="0"/>
              <a:buChar char="•"/>
            </a:pPr>
            <a:r>
              <a:rPr lang="en-GB" sz="1400" dirty="0">
                <a:latin typeface="Berlin Sans FB" panose="020E0602020502020306" pitchFamily="34" charset="0"/>
              </a:rPr>
              <a:t>He could not explain the science behind his theory so many people did not believe him until Germ Theory was developed in the 1860s.</a:t>
            </a:r>
          </a:p>
        </p:txBody>
      </p:sp>
      <p:sp>
        <p:nvSpPr>
          <p:cNvPr id="24" name="AutoShape 2" descr="Image result for sewer works icon"/>
          <p:cNvSpPr>
            <a:spLocks noChangeAspect="1" noChangeArrowheads="1"/>
          </p:cNvSpPr>
          <p:nvPr/>
        </p:nvSpPr>
        <p:spPr bwMode="auto">
          <a:xfrm>
            <a:off x="155575" y="13795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196" name="Picture 4" descr="http://www.ejprescott.com/media/icons/water-sewer-drain-fitting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85850" y="3621661"/>
            <a:ext cx="985899" cy="985899"/>
          </a:xfrm>
          <a:prstGeom prst="rect">
            <a:avLst/>
          </a:prstGeom>
          <a:solidFill>
            <a:schemeClr val="bg1"/>
          </a:solidFill>
          <a:ln w="19050">
            <a:solidFill>
              <a:schemeClr val="tx1"/>
            </a:solidFill>
          </a:ln>
        </p:spPr>
      </p:pic>
      <p:pic>
        <p:nvPicPr>
          <p:cNvPr id="8198" name="Picture 6" descr="https://encrypted-tbn1.gstatic.com/images?q=tbn:ANd9GcQWGsI3QR5HfQo2ecwtx3KvlOHxvvjU3xcm1bHxGkLiAkVrvYcZfmbalSc"/>
          <p:cNvPicPr>
            <a:picLocks noChangeAspect="1" noChangeArrowheads="1"/>
          </p:cNvPicPr>
          <p:nvPr/>
        </p:nvPicPr>
        <p:blipFill rotWithShape="1">
          <a:blip r:embed="rId4">
            <a:extLst>
              <a:ext uri="{28A0092B-C50C-407E-A947-70E740481C1C}">
                <a14:useLocalDpi xmlns:a14="http://schemas.microsoft.com/office/drawing/2010/main" val="0"/>
              </a:ext>
            </a:extLst>
          </a:blip>
          <a:srcRect b="39092"/>
          <a:stretch/>
        </p:blipFill>
        <p:spPr bwMode="auto">
          <a:xfrm>
            <a:off x="5701606" y="7561816"/>
            <a:ext cx="1093982" cy="854781"/>
          </a:xfrm>
          <a:prstGeom prst="rect">
            <a:avLst/>
          </a:prstGeom>
          <a:noFill/>
          <a:ln w="19050">
            <a:solidFill>
              <a:schemeClr val="tx1"/>
            </a:solidFill>
          </a:ln>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rotWithShape="1">
          <a:blip r:embed="rId5"/>
          <a:srcRect b="12272"/>
          <a:stretch/>
        </p:blipFill>
        <p:spPr>
          <a:xfrm>
            <a:off x="5815294" y="5516893"/>
            <a:ext cx="969969" cy="1054056"/>
          </a:xfrm>
          <a:prstGeom prst="rect">
            <a:avLst/>
          </a:prstGeom>
          <a:ln w="19050">
            <a:solidFill>
              <a:schemeClr val="tx1"/>
            </a:solidFill>
          </a:ln>
        </p:spPr>
      </p:pic>
    </p:spTree>
    <p:extLst>
      <p:ext uri="{BB962C8B-B14F-4D97-AF65-F5344CB8AC3E}">
        <p14:creationId xmlns:p14="http://schemas.microsoft.com/office/powerpoint/2010/main" val="2354301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ular Callout 30"/>
          <p:cNvSpPr/>
          <p:nvPr/>
        </p:nvSpPr>
        <p:spPr>
          <a:xfrm>
            <a:off x="954726" y="1292953"/>
            <a:ext cx="4800124" cy="370447"/>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13" dirty="0">
                <a:solidFill>
                  <a:schemeClr val="tx1"/>
                </a:solidFill>
              </a:rPr>
              <a:t>1. Can you match the words to the correct image?</a:t>
            </a:r>
          </a:p>
        </p:txBody>
      </p:sp>
      <p:sp>
        <p:nvSpPr>
          <p:cNvPr id="19" name="Rounded Rectangle 5">
            <a:extLst>
              <a:ext uri="{FF2B5EF4-FFF2-40B4-BE49-F238E27FC236}">
                <a16:creationId xmlns:a16="http://schemas.microsoft.com/office/drawing/2014/main" id="{4004F3AB-23AF-4092-842B-1A7E64D013E3}"/>
              </a:ext>
            </a:extLst>
          </p:cNvPr>
          <p:cNvSpPr/>
          <p:nvPr/>
        </p:nvSpPr>
        <p:spPr>
          <a:xfrm>
            <a:off x="207540" y="1735735"/>
            <a:ext cx="6591200" cy="14954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p>
        </p:txBody>
      </p:sp>
      <p:sp>
        <p:nvSpPr>
          <p:cNvPr id="22" name="Rounded Rectangle 5">
            <a:extLst>
              <a:ext uri="{FF2B5EF4-FFF2-40B4-BE49-F238E27FC236}">
                <a16:creationId xmlns:a16="http://schemas.microsoft.com/office/drawing/2014/main" id="{031C5EFA-ADC9-4A0E-A6BA-B5A50EEE36D8}"/>
              </a:ext>
            </a:extLst>
          </p:cNvPr>
          <p:cNvSpPr/>
          <p:nvPr/>
        </p:nvSpPr>
        <p:spPr>
          <a:xfrm>
            <a:off x="365943" y="1897890"/>
            <a:ext cx="1177566" cy="46574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13" dirty="0">
                <a:solidFill>
                  <a:schemeClr val="tx1"/>
                </a:solidFill>
              </a:rPr>
              <a:t>Sheep</a:t>
            </a:r>
          </a:p>
        </p:txBody>
      </p:sp>
      <p:sp>
        <p:nvSpPr>
          <p:cNvPr id="11" name="Rounded Rectangle 5">
            <a:extLst>
              <a:ext uri="{FF2B5EF4-FFF2-40B4-BE49-F238E27FC236}">
                <a16:creationId xmlns:a16="http://schemas.microsoft.com/office/drawing/2014/main" id="{28102C21-F81F-4444-999B-63AC4761DE3F}"/>
              </a:ext>
            </a:extLst>
          </p:cNvPr>
          <p:cNvSpPr/>
          <p:nvPr/>
        </p:nvSpPr>
        <p:spPr>
          <a:xfrm>
            <a:off x="207540" y="3340877"/>
            <a:ext cx="6591200" cy="121481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p>
        </p:txBody>
      </p:sp>
      <p:sp>
        <p:nvSpPr>
          <p:cNvPr id="12" name="TextBox 11">
            <a:extLst>
              <a:ext uri="{FF2B5EF4-FFF2-40B4-BE49-F238E27FC236}">
                <a16:creationId xmlns:a16="http://schemas.microsoft.com/office/drawing/2014/main" id="{17B4DF05-92C0-4765-ACEA-1643B30D8702}"/>
              </a:ext>
            </a:extLst>
          </p:cNvPr>
          <p:cNvSpPr txBox="1"/>
          <p:nvPr/>
        </p:nvSpPr>
        <p:spPr>
          <a:xfrm>
            <a:off x="1230138" y="3413212"/>
            <a:ext cx="6057474" cy="248209"/>
          </a:xfrm>
          <a:prstGeom prst="rect">
            <a:avLst/>
          </a:prstGeom>
          <a:noFill/>
        </p:spPr>
        <p:txBody>
          <a:bodyPr wrap="square" rtlCol="0">
            <a:spAutoFit/>
          </a:bodyPr>
          <a:lstStyle/>
          <a:p>
            <a:r>
              <a:rPr lang="en-GB" sz="1013" dirty="0"/>
              <a:t>Challenge: Write a paragraph using all of the words above. Make sure it makes sense!</a:t>
            </a:r>
          </a:p>
        </p:txBody>
      </p:sp>
      <p:sp>
        <p:nvSpPr>
          <p:cNvPr id="13" name="Rounded Rectangle 5">
            <a:extLst>
              <a:ext uri="{FF2B5EF4-FFF2-40B4-BE49-F238E27FC236}">
                <a16:creationId xmlns:a16="http://schemas.microsoft.com/office/drawing/2014/main" id="{7290A168-92DD-4119-B1EA-2872940F7C45}"/>
              </a:ext>
            </a:extLst>
          </p:cNvPr>
          <p:cNvSpPr/>
          <p:nvPr/>
        </p:nvSpPr>
        <p:spPr>
          <a:xfrm>
            <a:off x="350688" y="3635617"/>
            <a:ext cx="6304902" cy="85484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13"/>
          </a:p>
        </p:txBody>
      </p:sp>
      <p:pic>
        <p:nvPicPr>
          <p:cNvPr id="5" name="Picture 4">
            <a:extLst>
              <a:ext uri="{FF2B5EF4-FFF2-40B4-BE49-F238E27FC236}">
                <a16:creationId xmlns:a16="http://schemas.microsoft.com/office/drawing/2014/main" id="{D4848CAC-F5B0-40CF-9383-A9C011546A0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8182"/>
          <a:stretch/>
        </p:blipFill>
        <p:spPr>
          <a:xfrm>
            <a:off x="2976898" y="2427700"/>
            <a:ext cx="827647" cy="677166"/>
          </a:xfrm>
          <a:prstGeom prst="rect">
            <a:avLst/>
          </a:prstGeom>
        </p:spPr>
      </p:pic>
      <p:pic>
        <p:nvPicPr>
          <p:cNvPr id="7" name="Picture 6">
            <a:extLst>
              <a:ext uri="{FF2B5EF4-FFF2-40B4-BE49-F238E27FC236}">
                <a16:creationId xmlns:a16="http://schemas.microsoft.com/office/drawing/2014/main" id="{E9BDE7D5-699E-497D-90C3-71F8F4CC619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3943"/>
          <a:stretch/>
        </p:blipFill>
        <p:spPr>
          <a:xfrm>
            <a:off x="439528" y="2429124"/>
            <a:ext cx="786881" cy="677166"/>
          </a:xfrm>
          <a:prstGeom prst="rect">
            <a:avLst/>
          </a:prstGeom>
        </p:spPr>
      </p:pic>
      <p:pic>
        <p:nvPicPr>
          <p:cNvPr id="9" name="Picture 8">
            <a:extLst>
              <a:ext uri="{FF2B5EF4-FFF2-40B4-BE49-F238E27FC236}">
                <a16:creationId xmlns:a16="http://schemas.microsoft.com/office/drawing/2014/main" id="{81A27F8B-098C-4AAB-9424-A38DC5902B2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2196" r="4871" b="24969"/>
          <a:stretch/>
        </p:blipFill>
        <p:spPr>
          <a:xfrm>
            <a:off x="5485065" y="2478487"/>
            <a:ext cx="877244" cy="579441"/>
          </a:xfrm>
          <a:prstGeom prst="rect">
            <a:avLst/>
          </a:prstGeom>
        </p:spPr>
      </p:pic>
      <p:sp>
        <p:nvSpPr>
          <p:cNvPr id="20" name="Rounded Rectangle 5">
            <a:extLst>
              <a:ext uri="{FF2B5EF4-FFF2-40B4-BE49-F238E27FC236}">
                <a16:creationId xmlns:a16="http://schemas.microsoft.com/office/drawing/2014/main" id="{718602D2-26ED-4103-9326-5B109E6278B2}"/>
              </a:ext>
            </a:extLst>
          </p:cNvPr>
          <p:cNvSpPr/>
          <p:nvPr/>
        </p:nvSpPr>
        <p:spPr>
          <a:xfrm>
            <a:off x="2801939" y="1893539"/>
            <a:ext cx="1177566" cy="46574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13" dirty="0">
                <a:solidFill>
                  <a:schemeClr val="tx1"/>
                </a:solidFill>
              </a:rPr>
              <a:t>Farmer</a:t>
            </a:r>
          </a:p>
        </p:txBody>
      </p:sp>
      <p:sp>
        <p:nvSpPr>
          <p:cNvPr id="21" name="Rounded Rectangle 5">
            <a:extLst>
              <a:ext uri="{FF2B5EF4-FFF2-40B4-BE49-F238E27FC236}">
                <a16:creationId xmlns:a16="http://schemas.microsoft.com/office/drawing/2014/main" id="{CACECD12-77AE-4639-BD67-0AAA58DE152B}"/>
              </a:ext>
            </a:extLst>
          </p:cNvPr>
          <p:cNvSpPr/>
          <p:nvPr/>
        </p:nvSpPr>
        <p:spPr>
          <a:xfrm>
            <a:off x="5390812" y="1940406"/>
            <a:ext cx="1177566" cy="46574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13" dirty="0">
                <a:solidFill>
                  <a:schemeClr val="tx1"/>
                </a:solidFill>
              </a:rPr>
              <a:t>Factory</a:t>
            </a:r>
          </a:p>
        </p:txBody>
      </p:sp>
      <p:sp>
        <p:nvSpPr>
          <p:cNvPr id="15" name="Title 1"/>
          <p:cNvSpPr>
            <a:spLocks noGrp="1"/>
          </p:cNvSpPr>
          <p:nvPr>
            <p:ph type="title"/>
          </p:nvPr>
        </p:nvSpPr>
        <p:spPr>
          <a:xfrm>
            <a:off x="207540" y="373043"/>
            <a:ext cx="6360838" cy="490830"/>
          </a:xfrm>
        </p:spPr>
        <p:txBody>
          <a:bodyPr>
            <a:normAutofit fontScale="90000"/>
          </a:bodyPr>
          <a:lstStyle/>
          <a:p>
            <a:pPr algn="ctr"/>
            <a:r>
              <a:rPr lang="en-GB" b="1" u="sng" dirty="0"/>
              <a:t>EAL ASSISSTANCE </a:t>
            </a:r>
            <a:r>
              <a:rPr lang="en-GB" b="1" u="sng" dirty="0" smtClean="0"/>
              <a:t>SHEETS</a:t>
            </a:r>
            <a:endParaRPr lang="en-GB" b="1" u="sng" dirty="0"/>
          </a:p>
        </p:txBody>
      </p:sp>
      <p:sp>
        <p:nvSpPr>
          <p:cNvPr id="16" name="Rounded Rectangular Callout 15"/>
          <p:cNvSpPr/>
          <p:nvPr/>
        </p:nvSpPr>
        <p:spPr>
          <a:xfrm>
            <a:off x="892557" y="5162774"/>
            <a:ext cx="4605111" cy="277836"/>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1. Can you match the words to the correct image?</a:t>
            </a:r>
          </a:p>
        </p:txBody>
      </p:sp>
      <p:sp>
        <p:nvSpPr>
          <p:cNvPr id="17" name="Rounded Rectangle 5">
            <a:extLst>
              <a:ext uri="{FF2B5EF4-FFF2-40B4-BE49-F238E27FC236}">
                <a16:creationId xmlns:a16="http://schemas.microsoft.com/office/drawing/2014/main" id="{4004F3AB-23AF-4092-842B-1A7E64D013E3}"/>
              </a:ext>
            </a:extLst>
          </p:cNvPr>
          <p:cNvSpPr/>
          <p:nvPr/>
        </p:nvSpPr>
        <p:spPr>
          <a:xfrm>
            <a:off x="332168" y="5494862"/>
            <a:ext cx="6323422" cy="112155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18" name="Rounded Rectangle 5">
            <a:extLst>
              <a:ext uri="{FF2B5EF4-FFF2-40B4-BE49-F238E27FC236}">
                <a16:creationId xmlns:a16="http://schemas.microsoft.com/office/drawing/2014/main" id="{031C5EFA-ADC9-4A0E-A6BA-B5A50EEE36D8}"/>
              </a:ext>
            </a:extLst>
          </p:cNvPr>
          <p:cNvSpPr/>
          <p:nvPr/>
        </p:nvSpPr>
        <p:spPr>
          <a:xfrm>
            <a:off x="450969" y="5616478"/>
            <a:ext cx="1129726"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Crops</a:t>
            </a:r>
          </a:p>
        </p:txBody>
      </p:sp>
      <p:sp>
        <p:nvSpPr>
          <p:cNvPr id="23" name="Rounded Rectangle 5">
            <a:extLst>
              <a:ext uri="{FF2B5EF4-FFF2-40B4-BE49-F238E27FC236}">
                <a16:creationId xmlns:a16="http://schemas.microsoft.com/office/drawing/2014/main" id="{28102C21-F81F-4444-999B-63AC4761DE3F}"/>
              </a:ext>
            </a:extLst>
          </p:cNvPr>
          <p:cNvSpPr/>
          <p:nvPr/>
        </p:nvSpPr>
        <p:spPr>
          <a:xfrm>
            <a:off x="332168" y="6698717"/>
            <a:ext cx="6323422" cy="12600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24" name="TextBox 23">
            <a:extLst>
              <a:ext uri="{FF2B5EF4-FFF2-40B4-BE49-F238E27FC236}">
                <a16:creationId xmlns:a16="http://schemas.microsoft.com/office/drawing/2014/main" id="{17B4DF05-92C0-4765-ACEA-1643B30D8702}"/>
              </a:ext>
            </a:extLst>
          </p:cNvPr>
          <p:cNvSpPr txBox="1"/>
          <p:nvPr/>
        </p:nvSpPr>
        <p:spPr>
          <a:xfrm>
            <a:off x="1099115" y="6752968"/>
            <a:ext cx="5811380" cy="209160"/>
          </a:xfrm>
          <a:prstGeom prst="rect">
            <a:avLst/>
          </a:prstGeom>
          <a:noFill/>
        </p:spPr>
        <p:txBody>
          <a:bodyPr wrap="square" rtlCol="0">
            <a:spAutoFit/>
          </a:bodyPr>
          <a:lstStyle/>
          <a:p>
            <a:r>
              <a:rPr lang="en-GB" sz="759" dirty="0"/>
              <a:t>Challenge: Write a paragraph using all of the words above. Make sure it makes sense!</a:t>
            </a:r>
          </a:p>
        </p:txBody>
      </p:sp>
      <p:sp>
        <p:nvSpPr>
          <p:cNvPr id="25" name="Rounded Rectangle 5">
            <a:extLst>
              <a:ext uri="{FF2B5EF4-FFF2-40B4-BE49-F238E27FC236}">
                <a16:creationId xmlns:a16="http://schemas.microsoft.com/office/drawing/2014/main" id="{7290A168-92DD-4119-B1EA-2872940F7C45}"/>
              </a:ext>
            </a:extLst>
          </p:cNvPr>
          <p:cNvSpPr/>
          <p:nvPr/>
        </p:nvSpPr>
        <p:spPr>
          <a:xfrm>
            <a:off x="439528" y="6919773"/>
            <a:ext cx="6048756" cy="6411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26" name="Rounded Rectangle 5">
            <a:extLst>
              <a:ext uri="{FF2B5EF4-FFF2-40B4-BE49-F238E27FC236}">
                <a16:creationId xmlns:a16="http://schemas.microsoft.com/office/drawing/2014/main" id="{718602D2-26ED-4103-9326-5B109E6278B2}"/>
              </a:ext>
            </a:extLst>
          </p:cNvPr>
          <p:cNvSpPr/>
          <p:nvPr/>
        </p:nvSpPr>
        <p:spPr>
          <a:xfrm>
            <a:off x="2277966" y="5613215"/>
            <a:ext cx="1129726"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Seeds</a:t>
            </a:r>
          </a:p>
        </p:txBody>
      </p:sp>
      <p:sp>
        <p:nvSpPr>
          <p:cNvPr id="27" name="Rounded Rectangle 5">
            <a:extLst>
              <a:ext uri="{FF2B5EF4-FFF2-40B4-BE49-F238E27FC236}">
                <a16:creationId xmlns:a16="http://schemas.microsoft.com/office/drawing/2014/main" id="{CACECD12-77AE-4639-BD67-0AAA58DE152B}"/>
              </a:ext>
            </a:extLst>
          </p:cNvPr>
          <p:cNvSpPr/>
          <p:nvPr/>
        </p:nvSpPr>
        <p:spPr>
          <a:xfrm>
            <a:off x="4219621" y="5648365"/>
            <a:ext cx="1129726"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Vaccine</a:t>
            </a:r>
          </a:p>
        </p:txBody>
      </p:sp>
      <p:pic>
        <p:nvPicPr>
          <p:cNvPr id="28" name="Picture 27">
            <a:extLst>
              <a:ext uri="{FF2B5EF4-FFF2-40B4-BE49-F238E27FC236}">
                <a16:creationId xmlns:a16="http://schemas.microsoft.com/office/drawing/2014/main" id="{29678E35-7D80-4D0C-A45D-4DAE3524D993}"/>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15870"/>
          <a:stretch/>
        </p:blipFill>
        <p:spPr>
          <a:xfrm>
            <a:off x="4389780" y="6071828"/>
            <a:ext cx="685649" cy="450950"/>
          </a:xfrm>
          <a:prstGeom prst="rect">
            <a:avLst/>
          </a:prstGeom>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60968" y="6080876"/>
            <a:ext cx="554652" cy="433605"/>
          </a:xfrm>
          <a:prstGeom prst="rect">
            <a:avLst/>
          </a:prstGeom>
        </p:spPr>
      </p:pic>
      <p:pic>
        <p:nvPicPr>
          <p:cNvPr id="30" name="Picture 29"/>
          <p:cNvPicPr>
            <a:picLocks noChangeAspect="1"/>
          </p:cNvPicPr>
          <p:nvPr/>
        </p:nvPicPr>
        <p:blipFill rotWithShape="1">
          <a:blip r:embed="rId7" cstate="print">
            <a:extLst>
              <a:ext uri="{28A0092B-C50C-407E-A947-70E740481C1C}">
                <a14:useLocalDpi xmlns:a14="http://schemas.microsoft.com/office/drawing/2010/main" val="0"/>
              </a:ext>
            </a:extLst>
          </a:blip>
          <a:srcRect b="21111"/>
          <a:stretch/>
        </p:blipFill>
        <p:spPr>
          <a:xfrm>
            <a:off x="466666" y="5972096"/>
            <a:ext cx="874184" cy="539128"/>
          </a:xfrm>
          <a:prstGeom prst="rect">
            <a:avLst/>
          </a:prstGeom>
        </p:spPr>
      </p:pic>
      <p:sp>
        <p:nvSpPr>
          <p:cNvPr id="32" name="Rounded Rectangular Callout 31"/>
          <p:cNvSpPr/>
          <p:nvPr/>
        </p:nvSpPr>
        <p:spPr>
          <a:xfrm>
            <a:off x="1560243" y="8632935"/>
            <a:ext cx="3600093" cy="277836"/>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1. Can you match the words to the correct image?</a:t>
            </a:r>
          </a:p>
        </p:txBody>
      </p:sp>
      <p:sp>
        <p:nvSpPr>
          <p:cNvPr id="33" name="Rounded Rectangle 5">
            <a:extLst>
              <a:ext uri="{FF2B5EF4-FFF2-40B4-BE49-F238E27FC236}">
                <a16:creationId xmlns:a16="http://schemas.microsoft.com/office/drawing/2014/main" id="{4004F3AB-23AF-4092-842B-1A7E64D013E3}"/>
              </a:ext>
            </a:extLst>
          </p:cNvPr>
          <p:cNvSpPr/>
          <p:nvPr/>
        </p:nvSpPr>
        <p:spPr>
          <a:xfrm>
            <a:off x="358382" y="8965023"/>
            <a:ext cx="6190247" cy="112155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34" name="Rounded Rectangle 5">
            <a:extLst>
              <a:ext uri="{FF2B5EF4-FFF2-40B4-BE49-F238E27FC236}">
                <a16:creationId xmlns:a16="http://schemas.microsoft.com/office/drawing/2014/main" id="{031C5EFA-ADC9-4A0E-A6BA-B5A50EEE36D8}"/>
              </a:ext>
            </a:extLst>
          </p:cNvPr>
          <p:cNvSpPr/>
          <p:nvPr/>
        </p:nvSpPr>
        <p:spPr>
          <a:xfrm>
            <a:off x="1118655" y="9086639"/>
            <a:ext cx="883175"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Village</a:t>
            </a:r>
          </a:p>
        </p:txBody>
      </p:sp>
      <p:sp>
        <p:nvSpPr>
          <p:cNvPr id="35" name="Rounded Rectangle 5">
            <a:extLst>
              <a:ext uri="{FF2B5EF4-FFF2-40B4-BE49-F238E27FC236}">
                <a16:creationId xmlns:a16="http://schemas.microsoft.com/office/drawing/2014/main" id="{28102C21-F81F-4444-999B-63AC4761DE3F}"/>
              </a:ext>
            </a:extLst>
          </p:cNvPr>
          <p:cNvSpPr/>
          <p:nvPr/>
        </p:nvSpPr>
        <p:spPr>
          <a:xfrm>
            <a:off x="358382" y="10168878"/>
            <a:ext cx="6190247" cy="12600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36" name="TextBox 35">
            <a:extLst>
              <a:ext uri="{FF2B5EF4-FFF2-40B4-BE49-F238E27FC236}">
                <a16:creationId xmlns:a16="http://schemas.microsoft.com/office/drawing/2014/main" id="{17B4DF05-92C0-4765-ACEA-1643B30D8702}"/>
              </a:ext>
            </a:extLst>
          </p:cNvPr>
          <p:cNvSpPr txBox="1"/>
          <p:nvPr/>
        </p:nvSpPr>
        <p:spPr>
          <a:xfrm>
            <a:off x="1766801" y="10223129"/>
            <a:ext cx="4543106" cy="209160"/>
          </a:xfrm>
          <a:prstGeom prst="rect">
            <a:avLst/>
          </a:prstGeom>
          <a:noFill/>
        </p:spPr>
        <p:txBody>
          <a:bodyPr wrap="square" rtlCol="0">
            <a:spAutoFit/>
          </a:bodyPr>
          <a:lstStyle/>
          <a:p>
            <a:r>
              <a:rPr lang="en-GB" sz="759" dirty="0"/>
              <a:t>Challenge: Write a paragraph using all of the words above. Make sure it makes sense!</a:t>
            </a:r>
          </a:p>
        </p:txBody>
      </p:sp>
      <p:sp>
        <p:nvSpPr>
          <p:cNvPr id="37" name="Rounded Rectangle 5">
            <a:extLst>
              <a:ext uri="{FF2B5EF4-FFF2-40B4-BE49-F238E27FC236}">
                <a16:creationId xmlns:a16="http://schemas.microsoft.com/office/drawing/2014/main" id="{7290A168-92DD-4119-B1EA-2872940F7C45}"/>
              </a:ext>
            </a:extLst>
          </p:cNvPr>
          <p:cNvSpPr/>
          <p:nvPr/>
        </p:nvSpPr>
        <p:spPr>
          <a:xfrm>
            <a:off x="466666" y="10389934"/>
            <a:ext cx="5964656" cy="91042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59"/>
          </a:p>
        </p:txBody>
      </p:sp>
      <p:sp>
        <p:nvSpPr>
          <p:cNvPr id="38" name="Rounded Rectangle 5">
            <a:extLst>
              <a:ext uri="{FF2B5EF4-FFF2-40B4-BE49-F238E27FC236}">
                <a16:creationId xmlns:a16="http://schemas.microsoft.com/office/drawing/2014/main" id="{718602D2-26ED-4103-9326-5B109E6278B2}"/>
              </a:ext>
            </a:extLst>
          </p:cNvPr>
          <p:cNvSpPr/>
          <p:nvPr/>
        </p:nvSpPr>
        <p:spPr>
          <a:xfrm>
            <a:off x="2945652" y="9083376"/>
            <a:ext cx="883175"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Profits</a:t>
            </a:r>
          </a:p>
        </p:txBody>
      </p:sp>
      <p:sp>
        <p:nvSpPr>
          <p:cNvPr id="39" name="Rounded Rectangle 5">
            <a:extLst>
              <a:ext uri="{FF2B5EF4-FFF2-40B4-BE49-F238E27FC236}">
                <a16:creationId xmlns:a16="http://schemas.microsoft.com/office/drawing/2014/main" id="{CACECD12-77AE-4639-BD67-0AAA58DE152B}"/>
              </a:ext>
            </a:extLst>
          </p:cNvPr>
          <p:cNvSpPr/>
          <p:nvPr/>
        </p:nvSpPr>
        <p:spPr>
          <a:xfrm>
            <a:off x="4887307" y="9118526"/>
            <a:ext cx="883175" cy="3493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59" dirty="0">
                <a:solidFill>
                  <a:schemeClr val="tx1"/>
                </a:solidFill>
              </a:rPr>
              <a:t>Thread</a:t>
            </a:r>
          </a:p>
        </p:txBody>
      </p:sp>
      <p:pic>
        <p:nvPicPr>
          <p:cNvPr id="40" name="Picture 39"/>
          <p:cNvPicPr>
            <a:picLocks noChangeAspect="1"/>
          </p:cNvPicPr>
          <p:nvPr/>
        </p:nvPicPr>
        <p:blipFill rotWithShape="1">
          <a:blip r:embed="rId8" cstate="print">
            <a:extLst>
              <a:ext uri="{28A0092B-C50C-407E-A947-70E740481C1C}">
                <a14:useLocalDpi xmlns:a14="http://schemas.microsoft.com/office/drawing/2010/main" val="0"/>
              </a:ext>
            </a:extLst>
          </a:blip>
          <a:srcRect b="16959"/>
          <a:stretch/>
        </p:blipFill>
        <p:spPr>
          <a:xfrm>
            <a:off x="1199515" y="9495438"/>
            <a:ext cx="721456" cy="599104"/>
          </a:xfrm>
          <a:prstGeom prst="rect">
            <a:avLst/>
          </a:prstGeom>
        </p:spPr>
      </p:pic>
      <p:pic>
        <p:nvPicPr>
          <p:cNvPr id="41" name="Picture 40"/>
          <p:cNvPicPr>
            <a:picLocks noChangeAspect="1"/>
          </p:cNvPicPr>
          <p:nvPr/>
        </p:nvPicPr>
        <p:blipFill rotWithShape="1">
          <a:blip r:embed="rId9" cstate="print">
            <a:extLst>
              <a:ext uri="{28A0092B-C50C-407E-A947-70E740481C1C}">
                <a14:useLocalDpi xmlns:a14="http://schemas.microsoft.com/office/drawing/2010/main" val="0"/>
              </a:ext>
            </a:extLst>
          </a:blip>
          <a:srcRect b="21270"/>
          <a:stretch/>
        </p:blipFill>
        <p:spPr>
          <a:xfrm>
            <a:off x="3088198" y="9446314"/>
            <a:ext cx="789572" cy="621628"/>
          </a:xfrm>
          <a:prstGeom prst="rect">
            <a:avLst/>
          </a:prstGeom>
        </p:spPr>
      </p:pic>
      <p:pic>
        <p:nvPicPr>
          <p:cNvPr id="42" name="Picture 41"/>
          <p:cNvPicPr>
            <a:picLocks noChangeAspect="1"/>
          </p:cNvPicPr>
          <p:nvPr/>
        </p:nvPicPr>
        <p:blipFill rotWithShape="1">
          <a:blip r:embed="rId10" cstate="print">
            <a:extLst>
              <a:ext uri="{28A0092B-C50C-407E-A947-70E740481C1C}">
                <a14:useLocalDpi xmlns:a14="http://schemas.microsoft.com/office/drawing/2010/main" val="0"/>
              </a:ext>
            </a:extLst>
          </a:blip>
          <a:srcRect b="20234"/>
          <a:stretch/>
        </p:blipFill>
        <p:spPr>
          <a:xfrm>
            <a:off x="4910316" y="9427419"/>
            <a:ext cx="859848" cy="685867"/>
          </a:xfrm>
          <a:prstGeom prst="rect">
            <a:avLst/>
          </a:prstGeom>
        </p:spPr>
      </p:pic>
    </p:spTree>
    <p:extLst>
      <p:ext uri="{BB962C8B-B14F-4D97-AF65-F5344CB8AC3E}">
        <p14:creationId xmlns:p14="http://schemas.microsoft.com/office/powerpoint/2010/main" val="33601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ular Callout 30"/>
          <p:cNvSpPr/>
          <p:nvPr/>
        </p:nvSpPr>
        <p:spPr>
          <a:xfrm>
            <a:off x="1822524" y="1058860"/>
            <a:ext cx="2568811" cy="204574"/>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1. Can you match the words to the correct image?</a:t>
            </a:r>
          </a:p>
        </p:txBody>
      </p:sp>
      <p:sp>
        <p:nvSpPr>
          <p:cNvPr id="19" name="Rounded Rectangle 5">
            <a:extLst>
              <a:ext uri="{FF2B5EF4-FFF2-40B4-BE49-F238E27FC236}">
                <a16:creationId xmlns:a16="http://schemas.microsoft.com/office/drawing/2014/main" id="{4004F3AB-23AF-4092-842B-1A7E64D013E3}"/>
              </a:ext>
            </a:extLst>
          </p:cNvPr>
          <p:cNvSpPr/>
          <p:nvPr/>
        </p:nvSpPr>
        <p:spPr>
          <a:xfrm>
            <a:off x="921130" y="1307926"/>
            <a:ext cx="4416990" cy="82581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22" name="Rounded Rectangle 5">
            <a:extLst>
              <a:ext uri="{FF2B5EF4-FFF2-40B4-BE49-F238E27FC236}">
                <a16:creationId xmlns:a16="http://schemas.microsoft.com/office/drawing/2014/main" id="{031C5EFA-ADC9-4A0E-A6BA-B5A50EEE36D8}"/>
              </a:ext>
            </a:extLst>
          </p:cNvPr>
          <p:cNvSpPr/>
          <p:nvPr/>
        </p:nvSpPr>
        <p:spPr>
          <a:xfrm>
            <a:off x="1491333" y="1399137"/>
            <a:ext cx="630181" cy="25720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Lungs</a:t>
            </a:r>
          </a:p>
        </p:txBody>
      </p:sp>
      <p:sp>
        <p:nvSpPr>
          <p:cNvPr id="11" name="Rounded Rectangle 5">
            <a:extLst>
              <a:ext uri="{FF2B5EF4-FFF2-40B4-BE49-F238E27FC236}">
                <a16:creationId xmlns:a16="http://schemas.microsoft.com/office/drawing/2014/main" id="{28102C21-F81F-4444-999B-63AC4761DE3F}"/>
              </a:ext>
            </a:extLst>
          </p:cNvPr>
          <p:cNvSpPr/>
          <p:nvPr/>
        </p:nvSpPr>
        <p:spPr>
          <a:xfrm>
            <a:off x="921130" y="2210816"/>
            <a:ext cx="4416990" cy="9278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12" name="TextBox 11">
            <a:extLst>
              <a:ext uri="{FF2B5EF4-FFF2-40B4-BE49-F238E27FC236}">
                <a16:creationId xmlns:a16="http://schemas.microsoft.com/office/drawing/2014/main" id="{17B4DF05-92C0-4765-ACEA-1643B30D8702}"/>
              </a:ext>
            </a:extLst>
          </p:cNvPr>
          <p:cNvSpPr txBox="1"/>
          <p:nvPr/>
        </p:nvSpPr>
        <p:spPr>
          <a:xfrm>
            <a:off x="1977443" y="2251505"/>
            <a:ext cx="3241688" cy="180049"/>
          </a:xfrm>
          <a:prstGeom prst="rect">
            <a:avLst/>
          </a:prstGeom>
          <a:noFill/>
        </p:spPr>
        <p:txBody>
          <a:bodyPr wrap="square" rtlCol="0">
            <a:spAutoFit/>
          </a:bodyPr>
          <a:lstStyle/>
          <a:p>
            <a:r>
              <a:rPr lang="en-GB" sz="570" dirty="0"/>
              <a:t>Challenge: Write a paragraph using all of the words above. Make sure it makes sense!</a:t>
            </a:r>
          </a:p>
        </p:txBody>
      </p:sp>
      <p:sp>
        <p:nvSpPr>
          <p:cNvPr id="13" name="Rounded Rectangle 5">
            <a:extLst>
              <a:ext uri="{FF2B5EF4-FFF2-40B4-BE49-F238E27FC236}">
                <a16:creationId xmlns:a16="http://schemas.microsoft.com/office/drawing/2014/main" id="{7290A168-92DD-4119-B1EA-2872940F7C45}"/>
              </a:ext>
            </a:extLst>
          </p:cNvPr>
          <p:cNvSpPr/>
          <p:nvPr/>
        </p:nvSpPr>
        <p:spPr>
          <a:xfrm>
            <a:off x="976063" y="2402842"/>
            <a:ext cx="4256022" cy="67035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20" name="Rounded Rectangle 5">
            <a:extLst>
              <a:ext uri="{FF2B5EF4-FFF2-40B4-BE49-F238E27FC236}">
                <a16:creationId xmlns:a16="http://schemas.microsoft.com/office/drawing/2014/main" id="{718602D2-26ED-4103-9326-5B109E6278B2}"/>
              </a:ext>
            </a:extLst>
          </p:cNvPr>
          <p:cNvSpPr/>
          <p:nvPr/>
        </p:nvSpPr>
        <p:spPr>
          <a:xfrm>
            <a:off x="2861580" y="1396690"/>
            <a:ext cx="630181" cy="25720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Miner</a:t>
            </a:r>
          </a:p>
        </p:txBody>
      </p:sp>
      <p:sp>
        <p:nvSpPr>
          <p:cNvPr id="21" name="Rounded Rectangle 5">
            <a:extLst>
              <a:ext uri="{FF2B5EF4-FFF2-40B4-BE49-F238E27FC236}">
                <a16:creationId xmlns:a16="http://schemas.microsoft.com/office/drawing/2014/main" id="{CACECD12-77AE-4639-BD67-0AAA58DE152B}"/>
              </a:ext>
            </a:extLst>
          </p:cNvPr>
          <p:cNvSpPr/>
          <p:nvPr/>
        </p:nvSpPr>
        <p:spPr>
          <a:xfrm>
            <a:off x="4317821" y="1423053"/>
            <a:ext cx="630181" cy="25720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Gas lamp</a:t>
            </a:r>
          </a:p>
        </p:txBody>
      </p:sp>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b="15556"/>
          <a:stretch/>
        </p:blipFill>
        <p:spPr>
          <a:xfrm>
            <a:off x="1568091" y="1707080"/>
            <a:ext cx="401881" cy="339366"/>
          </a:xfrm>
          <a:prstGeom prst="rect">
            <a:avLst/>
          </a:prstGeom>
        </p:spPr>
      </p:pic>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3333"/>
          <a:stretch/>
        </p:blipFill>
        <p:spPr>
          <a:xfrm>
            <a:off x="2955969" y="1720394"/>
            <a:ext cx="433072" cy="375329"/>
          </a:xfrm>
          <a:prstGeom prst="rect">
            <a:avLst/>
          </a:prstGeom>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b="17778"/>
          <a:stretch/>
        </p:blipFill>
        <p:spPr>
          <a:xfrm>
            <a:off x="4414928" y="1682969"/>
            <a:ext cx="501166" cy="412070"/>
          </a:xfrm>
          <a:prstGeom prst="rect">
            <a:avLst/>
          </a:prstGeom>
        </p:spPr>
      </p:pic>
      <p:sp>
        <p:nvSpPr>
          <p:cNvPr id="16" name="Rounded Rectangular Callout 15"/>
          <p:cNvSpPr/>
          <p:nvPr/>
        </p:nvSpPr>
        <p:spPr>
          <a:xfrm>
            <a:off x="1346339" y="3907364"/>
            <a:ext cx="2700070" cy="208377"/>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1. Can you match the words to the correct image?</a:t>
            </a:r>
          </a:p>
        </p:txBody>
      </p:sp>
      <p:sp>
        <p:nvSpPr>
          <p:cNvPr id="17" name="Rounded Rectangle 5">
            <a:extLst>
              <a:ext uri="{FF2B5EF4-FFF2-40B4-BE49-F238E27FC236}">
                <a16:creationId xmlns:a16="http://schemas.microsoft.com/office/drawing/2014/main" id="{4004F3AB-23AF-4092-842B-1A7E64D013E3}"/>
              </a:ext>
            </a:extLst>
          </p:cNvPr>
          <p:cNvSpPr/>
          <p:nvPr/>
        </p:nvSpPr>
        <p:spPr>
          <a:xfrm>
            <a:off x="780032" y="4281535"/>
            <a:ext cx="4642685" cy="97210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18" name="Rounded Rectangle 5">
            <a:extLst>
              <a:ext uri="{FF2B5EF4-FFF2-40B4-BE49-F238E27FC236}">
                <a16:creationId xmlns:a16="http://schemas.microsoft.com/office/drawing/2014/main" id="{031C5EFA-ADC9-4A0E-A6BA-B5A50EEE36D8}"/>
              </a:ext>
            </a:extLst>
          </p:cNvPr>
          <p:cNvSpPr/>
          <p:nvPr/>
        </p:nvSpPr>
        <p:spPr>
          <a:xfrm>
            <a:off x="1330753" y="4451667"/>
            <a:ext cx="662381" cy="2619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Railway</a:t>
            </a:r>
          </a:p>
        </p:txBody>
      </p:sp>
      <p:sp>
        <p:nvSpPr>
          <p:cNvPr id="23" name="Rounded Rectangle 5">
            <a:extLst>
              <a:ext uri="{FF2B5EF4-FFF2-40B4-BE49-F238E27FC236}">
                <a16:creationId xmlns:a16="http://schemas.microsoft.com/office/drawing/2014/main" id="{28102C21-F81F-4444-999B-63AC4761DE3F}"/>
              </a:ext>
            </a:extLst>
          </p:cNvPr>
          <p:cNvSpPr/>
          <p:nvPr/>
        </p:nvSpPr>
        <p:spPr>
          <a:xfrm>
            <a:off x="780032" y="5315357"/>
            <a:ext cx="4642685" cy="165277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24" name="TextBox 23">
            <a:extLst>
              <a:ext uri="{FF2B5EF4-FFF2-40B4-BE49-F238E27FC236}">
                <a16:creationId xmlns:a16="http://schemas.microsoft.com/office/drawing/2014/main" id="{17B4DF05-92C0-4765-ACEA-1643B30D8702}"/>
              </a:ext>
            </a:extLst>
          </p:cNvPr>
          <p:cNvSpPr txBox="1"/>
          <p:nvPr/>
        </p:nvSpPr>
        <p:spPr>
          <a:xfrm>
            <a:off x="1661943" y="5362244"/>
            <a:ext cx="3407329" cy="180049"/>
          </a:xfrm>
          <a:prstGeom prst="rect">
            <a:avLst/>
          </a:prstGeom>
          <a:noFill/>
        </p:spPr>
        <p:txBody>
          <a:bodyPr wrap="square" rtlCol="0">
            <a:spAutoFit/>
          </a:bodyPr>
          <a:lstStyle/>
          <a:p>
            <a:r>
              <a:rPr lang="en-GB" sz="570" dirty="0"/>
              <a:t>Challenge: Write a paragraph using all of the words above. Make sure it makes sense!</a:t>
            </a:r>
          </a:p>
        </p:txBody>
      </p:sp>
      <p:sp>
        <p:nvSpPr>
          <p:cNvPr id="25" name="Rounded Rectangle 5">
            <a:extLst>
              <a:ext uri="{FF2B5EF4-FFF2-40B4-BE49-F238E27FC236}">
                <a16:creationId xmlns:a16="http://schemas.microsoft.com/office/drawing/2014/main" id="{7290A168-92DD-4119-B1EA-2872940F7C45}"/>
              </a:ext>
            </a:extLst>
          </p:cNvPr>
          <p:cNvSpPr/>
          <p:nvPr/>
        </p:nvSpPr>
        <p:spPr>
          <a:xfrm>
            <a:off x="864628" y="5563583"/>
            <a:ext cx="4473492" cy="12609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70"/>
          </a:p>
        </p:txBody>
      </p:sp>
      <p:sp>
        <p:nvSpPr>
          <p:cNvPr id="26" name="Rounded Rectangle 5">
            <a:extLst>
              <a:ext uri="{FF2B5EF4-FFF2-40B4-BE49-F238E27FC236}">
                <a16:creationId xmlns:a16="http://schemas.microsoft.com/office/drawing/2014/main" id="{718602D2-26ED-4103-9326-5B109E6278B2}"/>
              </a:ext>
            </a:extLst>
          </p:cNvPr>
          <p:cNvSpPr/>
          <p:nvPr/>
        </p:nvSpPr>
        <p:spPr>
          <a:xfrm>
            <a:off x="2701001" y="4449219"/>
            <a:ext cx="662381" cy="2619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Steam Train</a:t>
            </a:r>
          </a:p>
        </p:txBody>
      </p:sp>
      <p:sp>
        <p:nvSpPr>
          <p:cNvPr id="27" name="Rounded Rectangle 5">
            <a:extLst>
              <a:ext uri="{FF2B5EF4-FFF2-40B4-BE49-F238E27FC236}">
                <a16:creationId xmlns:a16="http://schemas.microsoft.com/office/drawing/2014/main" id="{CACECD12-77AE-4639-BD67-0AAA58DE152B}"/>
              </a:ext>
            </a:extLst>
          </p:cNvPr>
          <p:cNvSpPr/>
          <p:nvPr/>
        </p:nvSpPr>
        <p:spPr>
          <a:xfrm>
            <a:off x="4157242" y="4475582"/>
            <a:ext cx="662381" cy="2619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70" dirty="0">
                <a:solidFill>
                  <a:schemeClr val="tx1"/>
                </a:solidFill>
              </a:rPr>
              <a:t>Canal boat</a:t>
            </a:r>
          </a:p>
        </p:txBody>
      </p:sp>
      <p:pic>
        <p:nvPicPr>
          <p:cNvPr id="28" name="Picture 27"/>
          <p:cNvPicPr>
            <a:picLocks noChangeAspect="1"/>
          </p:cNvPicPr>
          <p:nvPr/>
        </p:nvPicPr>
        <p:blipFill rotWithShape="1">
          <a:blip r:embed="rId5" cstate="print">
            <a:extLst>
              <a:ext uri="{28A0092B-C50C-407E-A947-70E740481C1C}">
                <a14:useLocalDpi xmlns:a14="http://schemas.microsoft.com/office/drawing/2010/main" val="0"/>
              </a:ext>
            </a:extLst>
          </a:blip>
          <a:srcRect b="13333"/>
          <a:stretch/>
        </p:blipFill>
        <p:spPr>
          <a:xfrm>
            <a:off x="1420596" y="4760535"/>
            <a:ext cx="482695" cy="418335"/>
          </a:xfrm>
          <a:prstGeom prst="rect">
            <a:avLst/>
          </a:prstGeom>
        </p:spPr>
      </p:pic>
      <p:pic>
        <p:nvPicPr>
          <p:cNvPr id="29" name="Picture 28"/>
          <p:cNvPicPr>
            <a:picLocks noChangeAspect="1"/>
          </p:cNvPicPr>
          <p:nvPr/>
        </p:nvPicPr>
        <p:blipFill rotWithShape="1">
          <a:blip r:embed="rId6" cstate="print">
            <a:extLst>
              <a:ext uri="{28A0092B-C50C-407E-A947-70E740481C1C}">
                <a14:useLocalDpi xmlns:a14="http://schemas.microsoft.com/office/drawing/2010/main" val="0"/>
              </a:ext>
            </a:extLst>
          </a:blip>
          <a:srcRect t="28889" b="40000"/>
          <a:stretch/>
        </p:blipFill>
        <p:spPr>
          <a:xfrm>
            <a:off x="2643422" y="4868983"/>
            <a:ext cx="816249" cy="253944"/>
          </a:xfrm>
          <a:prstGeom prst="rect">
            <a:avLst/>
          </a:prstGeom>
        </p:spPr>
      </p:pic>
      <p:pic>
        <p:nvPicPr>
          <p:cNvPr id="30" name="Picture 29"/>
          <p:cNvPicPr>
            <a:picLocks noChangeAspect="1"/>
          </p:cNvPicPr>
          <p:nvPr/>
        </p:nvPicPr>
        <p:blipFill rotWithShape="1">
          <a:blip r:embed="rId7" cstate="print">
            <a:extLst>
              <a:ext uri="{28A0092B-C50C-407E-A947-70E740481C1C}">
                <a14:useLocalDpi xmlns:a14="http://schemas.microsoft.com/office/drawing/2010/main" val="0"/>
              </a:ext>
            </a:extLst>
          </a:blip>
          <a:srcRect b="14445"/>
          <a:stretch/>
        </p:blipFill>
        <p:spPr>
          <a:xfrm>
            <a:off x="4262987" y="4774936"/>
            <a:ext cx="450891" cy="385763"/>
          </a:xfrm>
          <a:prstGeom prst="rect">
            <a:avLst/>
          </a:prstGeom>
        </p:spPr>
      </p:pic>
      <p:sp>
        <p:nvSpPr>
          <p:cNvPr id="33" name="Rounded Rectangular Callout 32"/>
          <p:cNvSpPr/>
          <p:nvPr/>
        </p:nvSpPr>
        <p:spPr>
          <a:xfrm>
            <a:off x="1240231" y="7548595"/>
            <a:ext cx="2700338" cy="208955"/>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1. Can you match the words to the correct image?</a:t>
            </a:r>
          </a:p>
        </p:txBody>
      </p:sp>
      <p:sp>
        <p:nvSpPr>
          <p:cNvPr id="34" name="Rounded Rectangle 5">
            <a:extLst>
              <a:ext uri="{FF2B5EF4-FFF2-40B4-BE49-F238E27FC236}">
                <a16:creationId xmlns:a16="http://schemas.microsoft.com/office/drawing/2014/main" id="{4004F3AB-23AF-4092-842B-1A7E64D013E3}"/>
              </a:ext>
            </a:extLst>
          </p:cNvPr>
          <p:cNvSpPr/>
          <p:nvPr/>
        </p:nvSpPr>
        <p:spPr>
          <a:xfrm>
            <a:off x="674089" y="7922750"/>
            <a:ext cx="4642544" cy="9724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5" name="Rounded Rectangle 5">
            <a:extLst>
              <a:ext uri="{FF2B5EF4-FFF2-40B4-BE49-F238E27FC236}">
                <a16:creationId xmlns:a16="http://schemas.microsoft.com/office/drawing/2014/main" id="{031C5EFA-ADC9-4A0E-A6BA-B5A50EEE36D8}"/>
              </a:ext>
            </a:extLst>
          </p:cNvPr>
          <p:cNvSpPr/>
          <p:nvPr/>
        </p:nvSpPr>
        <p:spPr>
          <a:xfrm>
            <a:off x="1225051" y="8093306"/>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Railway</a:t>
            </a:r>
          </a:p>
        </p:txBody>
      </p:sp>
      <p:sp>
        <p:nvSpPr>
          <p:cNvPr id="36" name="Rounded Rectangle 5">
            <a:extLst>
              <a:ext uri="{FF2B5EF4-FFF2-40B4-BE49-F238E27FC236}">
                <a16:creationId xmlns:a16="http://schemas.microsoft.com/office/drawing/2014/main" id="{28102C21-F81F-4444-999B-63AC4761DE3F}"/>
              </a:ext>
            </a:extLst>
          </p:cNvPr>
          <p:cNvSpPr/>
          <p:nvPr/>
        </p:nvSpPr>
        <p:spPr>
          <a:xfrm>
            <a:off x="674089" y="8956807"/>
            <a:ext cx="4642544" cy="165288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7" name="TextBox 36">
            <a:extLst>
              <a:ext uri="{FF2B5EF4-FFF2-40B4-BE49-F238E27FC236}">
                <a16:creationId xmlns:a16="http://schemas.microsoft.com/office/drawing/2014/main" id="{17B4DF05-92C0-4765-ACEA-1643B30D8702}"/>
              </a:ext>
            </a:extLst>
          </p:cNvPr>
          <p:cNvSpPr txBox="1"/>
          <p:nvPr/>
        </p:nvSpPr>
        <p:spPr>
          <a:xfrm>
            <a:off x="1556342" y="9004134"/>
            <a:ext cx="3407569" cy="180049"/>
          </a:xfrm>
          <a:prstGeom prst="rect">
            <a:avLst/>
          </a:prstGeom>
          <a:noFill/>
        </p:spPr>
        <p:txBody>
          <a:bodyPr>
            <a:spAutoFit/>
          </a:bodyPr>
          <a:lstStyle/>
          <a:p>
            <a:pPr>
              <a:defRPr/>
            </a:pPr>
            <a:r>
              <a:rPr lang="en-GB" sz="570" dirty="0"/>
              <a:t>Challenge: Write a paragraph using all of the words above. Make sure it makes sense!</a:t>
            </a:r>
          </a:p>
        </p:txBody>
      </p:sp>
      <p:sp>
        <p:nvSpPr>
          <p:cNvPr id="38" name="Rounded Rectangle 5">
            <a:extLst>
              <a:ext uri="{FF2B5EF4-FFF2-40B4-BE49-F238E27FC236}">
                <a16:creationId xmlns:a16="http://schemas.microsoft.com/office/drawing/2014/main" id="{7290A168-92DD-4119-B1EA-2872940F7C45}"/>
              </a:ext>
            </a:extLst>
          </p:cNvPr>
          <p:cNvSpPr/>
          <p:nvPr/>
        </p:nvSpPr>
        <p:spPr>
          <a:xfrm>
            <a:off x="758922" y="9205052"/>
            <a:ext cx="4473773" cy="126087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9" name="Rounded Rectangle 5">
            <a:extLst>
              <a:ext uri="{FF2B5EF4-FFF2-40B4-BE49-F238E27FC236}">
                <a16:creationId xmlns:a16="http://schemas.microsoft.com/office/drawing/2014/main" id="{718602D2-26ED-4103-9326-5B109E6278B2}"/>
              </a:ext>
            </a:extLst>
          </p:cNvPr>
          <p:cNvSpPr/>
          <p:nvPr/>
        </p:nvSpPr>
        <p:spPr>
          <a:xfrm>
            <a:off x="2594865" y="8090628"/>
            <a:ext cx="662583" cy="2625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Bridge</a:t>
            </a:r>
          </a:p>
        </p:txBody>
      </p:sp>
      <p:sp>
        <p:nvSpPr>
          <p:cNvPr id="40" name="Rounded Rectangle 5">
            <a:extLst>
              <a:ext uri="{FF2B5EF4-FFF2-40B4-BE49-F238E27FC236}">
                <a16:creationId xmlns:a16="http://schemas.microsoft.com/office/drawing/2014/main" id="{CACECD12-77AE-4639-BD67-0AAA58DE152B}"/>
              </a:ext>
            </a:extLst>
          </p:cNvPr>
          <p:cNvSpPr/>
          <p:nvPr/>
        </p:nvSpPr>
        <p:spPr>
          <a:xfrm>
            <a:off x="4051298" y="8117417"/>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Inventor</a:t>
            </a:r>
          </a:p>
        </p:txBody>
      </p:sp>
      <p:pic>
        <p:nvPicPr>
          <p:cNvPr id="41" name="Picture 2"/>
          <p:cNvPicPr>
            <a:picLocks noChangeAspect="1"/>
          </p:cNvPicPr>
          <p:nvPr/>
        </p:nvPicPr>
        <p:blipFill>
          <a:blip r:embed="rId8" cstate="print">
            <a:extLst>
              <a:ext uri="{28A0092B-C50C-407E-A947-70E740481C1C}">
                <a14:useLocalDpi xmlns:a14="http://schemas.microsoft.com/office/drawing/2010/main" val="0"/>
              </a:ext>
            </a:extLst>
          </a:blip>
          <a:srcRect b="22701"/>
          <a:stretch>
            <a:fillRect/>
          </a:stretch>
        </p:blipFill>
        <p:spPr bwMode="auto">
          <a:xfrm>
            <a:off x="1202727" y="8365662"/>
            <a:ext cx="680442" cy="525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3"/>
          <p:cNvPicPr>
            <a:picLocks noChangeAspect="1"/>
          </p:cNvPicPr>
          <p:nvPr/>
        </p:nvPicPr>
        <p:blipFill>
          <a:blip r:embed="rId9" cstate="print">
            <a:extLst>
              <a:ext uri="{28A0092B-C50C-407E-A947-70E740481C1C}">
                <a14:useLocalDpi xmlns:a14="http://schemas.microsoft.com/office/drawing/2010/main" val="0"/>
              </a:ext>
            </a:extLst>
          </a:blip>
          <a:srcRect b="15350"/>
          <a:stretch>
            <a:fillRect/>
          </a:stretch>
        </p:blipFill>
        <p:spPr bwMode="auto">
          <a:xfrm>
            <a:off x="2685055" y="8405845"/>
            <a:ext cx="485775" cy="411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16"/>
          <p:cNvPicPr>
            <a:picLocks noChangeAspect="1"/>
          </p:cNvPicPr>
          <p:nvPr/>
        </p:nvPicPr>
        <p:blipFill>
          <a:blip r:embed="rId7" cstate="print">
            <a:extLst>
              <a:ext uri="{28A0092B-C50C-407E-A947-70E740481C1C}">
                <a14:useLocalDpi xmlns:a14="http://schemas.microsoft.com/office/drawing/2010/main" val="0"/>
              </a:ext>
            </a:extLst>
          </a:blip>
          <a:srcRect b="14445"/>
          <a:stretch>
            <a:fillRect/>
          </a:stretch>
        </p:blipFill>
        <p:spPr bwMode="auto">
          <a:xfrm>
            <a:off x="4157560" y="8416560"/>
            <a:ext cx="45095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3475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ular Callout 30"/>
          <p:cNvSpPr/>
          <p:nvPr/>
        </p:nvSpPr>
        <p:spPr>
          <a:xfrm>
            <a:off x="1412894" y="752379"/>
            <a:ext cx="2700338" cy="208955"/>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1. Can you match the words to the correct image?</a:t>
            </a:r>
          </a:p>
        </p:txBody>
      </p:sp>
      <p:sp>
        <p:nvSpPr>
          <p:cNvPr id="19" name="Rounded Rectangle 5">
            <a:extLst>
              <a:ext uri="{FF2B5EF4-FFF2-40B4-BE49-F238E27FC236}">
                <a16:creationId xmlns:a16="http://schemas.microsoft.com/office/drawing/2014/main" id="{4004F3AB-23AF-4092-842B-1A7E64D013E3}"/>
              </a:ext>
            </a:extLst>
          </p:cNvPr>
          <p:cNvSpPr/>
          <p:nvPr/>
        </p:nvSpPr>
        <p:spPr>
          <a:xfrm>
            <a:off x="846752" y="1126534"/>
            <a:ext cx="4642544" cy="9724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2" name="Rounded Rectangle 5">
            <a:extLst>
              <a:ext uri="{FF2B5EF4-FFF2-40B4-BE49-F238E27FC236}">
                <a16:creationId xmlns:a16="http://schemas.microsoft.com/office/drawing/2014/main" id="{031C5EFA-ADC9-4A0E-A6BA-B5A50EEE36D8}"/>
              </a:ext>
            </a:extLst>
          </p:cNvPr>
          <p:cNvSpPr/>
          <p:nvPr/>
        </p:nvSpPr>
        <p:spPr>
          <a:xfrm>
            <a:off x="1397714" y="1297090"/>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Morse Code</a:t>
            </a:r>
          </a:p>
        </p:txBody>
      </p:sp>
      <p:sp>
        <p:nvSpPr>
          <p:cNvPr id="11" name="Rounded Rectangle 5">
            <a:extLst>
              <a:ext uri="{FF2B5EF4-FFF2-40B4-BE49-F238E27FC236}">
                <a16:creationId xmlns:a16="http://schemas.microsoft.com/office/drawing/2014/main" id="{28102C21-F81F-4444-999B-63AC4761DE3F}"/>
              </a:ext>
            </a:extLst>
          </p:cNvPr>
          <p:cNvSpPr/>
          <p:nvPr/>
        </p:nvSpPr>
        <p:spPr>
          <a:xfrm>
            <a:off x="846752" y="2160591"/>
            <a:ext cx="4642544" cy="165288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12" name="TextBox 11">
            <a:extLst>
              <a:ext uri="{FF2B5EF4-FFF2-40B4-BE49-F238E27FC236}">
                <a16:creationId xmlns:a16="http://schemas.microsoft.com/office/drawing/2014/main" id="{17B4DF05-92C0-4765-ACEA-1643B30D8702}"/>
              </a:ext>
            </a:extLst>
          </p:cNvPr>
          <p:cNvSpPr txBox="1"/>
          <p:nvPr/>
        </p:nvSpPr>
        <p:spPr>
          <a:xfrm>
            <a:off x="1729005" y="2207918"/>
            <a:ext cx="3407569" cy="180049"/>
          </a:xfrm>
          <a:prstGeom prst="rect">
            <a:avLst/>
          </a:prstGeom>
          <a:noFill/>
        </p:spPr>
        <p:txBody>
          <a:bodyPr>
            <a:spAutoFit/>
          </a:bodyPr>
          <a:lstStyle/>
          <a:p>
            <a:pPr>
              <a:defRPr/>
            </a:pPr>
            <a:r>
              <a:rPr lang="en-GB" sz="570" dirty="0"/>
              <a:t>Challenge: Write a paragraph using all of the words above. Make sure it makes sense!</a:t>
            </a:r>
          </a:p>
        </p:txBody>
      </p:sp>
      <p:sp>
        <p:nvSpPr>
          <p:cNvPr id="13" name="Rounded Rectangle 5">
            <a:extLst>
              <a:ext uri="{FF2B5EF4-FFF2-40B4-BE49-F238E27FC236}">
                <a16:creationId xmlns:a16="http://schemas.microsoft.com/office/drawing/2014/main" id="{7290A168-92DD-4119-B1EA-2872940F7C45}"/>
              </a:ext>
            </a:extLst>
          </p:cNvPr>
          <p:cNvSpPr/>
          <p:nvPr/>
        </p:nvSpPr>
        <p:spPr>
          <a:xfrm>
            <a:off x="931585" y="2408836"/>
            <a:ext cx="4473773" cy="126087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0" name="Rounded Rectangle 5">
            <a:extLst>
              <a:ext uri="{FF2B5EF4-FFF2-40B4-BE49-F238E27FC236}">
                <a16:creationId xmlns:a16="http://schemas.microsoft.com/office/drawing/2014/main" id="{718602D2-26ED-4103-9326-5B109E6278B2}"/>
              </a:ext>
            </a:extLst>
          </p:cNvPr>
          <p:cNvSpPr/>
          <p:nvPr/>
        </p:nvSpPr>
        <p:spPr>
          <a:xfrm>
            <a:off x="2767528" y="1294412"/>
            <a:ext cx="662583" cy="2625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Flushing toilet</a:t>
            </a:r>
          </a:p>
        </p:txBody>
      </p:sp>
      <p:sp>
        <p:nvSpPr>
          <p:cNvPr id="21" name="Rounded Rectangle 5">
            <a:extLst>
              <a:ext uri="{FF2B5EF4-FFF2-40B4-BE49-F238E27FC236}">
                <a16:creationId xmlns:a16="http://schemas.microsoft.com/office/drawing/2014/main" id="{CACECD12-77AE-4639-BD67-0AAA58DE152B}"/>
              </a:ext>
            </a:extLst>
          </p:cNvPr>
          <p:cNvSpPr/>
          <p:nvPr/>
        </p:nvSpPr>
        <p:spPr>
          <a:xfrm>
            <a:off x="4223961" y="1321201"/>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Inventor</a:t>
            </a:r>
          </a:p>
        </p:txBody>
      </p:sp>
      <p:pic>
        <p:nvPicPr>
          <p:cNvPr id="23563" name="Picture 3"/>
          <p:cNvPicPr>
            <a:picLocks noChangeAspect="1"/>
          </p:cNvPicPr>
          <p:nvPr/>
        </p:nvPicPr>
        <p:blipFill>
          <a:blip r:embed="rId2" cstate="print">
            <a:extLst>
              <a:ext uri="{28A0092B-C50C-407E-A947-70E740481C1C}">
                <a14:useLocalDpi xmlns:a14="http://schemas.microsoft.com/office/drawing/2010/main" val="0"/>
              </a:ext>
            </a:extLst>
          </a:blip>
          <a:srcRect b="15350"/>
          <a:stretch>
            <a:fillRect/>
          </a:stretch>
        </p:blipFill>
        <p:spPr bwMode="auto">
          <a:xfrm>
            <a:off x="2857718" y="1609629"/>
            <a:ext cx="485775" cy="411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4" name="Picture 4"/>
          <p:cNvPicPr>
            <a:picLocks noChangeAspect="1"/>
          </p:cNvPicPr>
          <p:nvPr/>
        </p:nvPicPr>
        <p:blipFill>
          <a:blip r:embed="rId3" cstate="print">
            <a:extLst>
              <a:ext uri="{28A0092B-C50C-407E-A947-70E740481C1C}">
                <a14:useLocalDpi xmlns:a14="http://schemas.microsoft.com/office/drawing/2010/main" val="0"/>
              </a:ext>
            </a:extLst>
          </a:blip>
          <a:srcRect b="13251"/>
          <a:stretch>
            <a:fillRect/>
          </a:stretch>
        </p:blipFill>
        <p:spPr bwMode="auto">
          <a:xfrm>
            <a:off x="1535232" y="1669459"/>
            <a:ext cx="387548" cy="336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5" name="Picture 5"/>
          <p:cNvPicPr>
            <a:picLocks noChangeAspect="1"/>
          </p:cNvPicPr>
          <p:nvPr/>
        </p:nvPicPr>
        <p:blipFill>
          <a:blip r:embed="rId4" cstate="print">
            <a:extLst>
              <a:ext uri="{28A0092B-C50C-407E-A947-70E740481C1C}">
                <a14:useLocalDpi xmlns:a14="http://schemas.microsoft.com/office/drawing/2010/main" val="0"/>
              </a:ext>
            </a:extLst>
          </a:blip>
          <a:srcRect b="17451"/>
          <a:stretch>
            <a:fillRect/>
          </a:stretch>
        </p:blipFill>
        <p:spPr bwMode="auto">
          <a:xfrm>
            <a:off x="4356119" y="1644455"/>
            <a:ext cx="431304" cy="355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ounded Rectangular Callout 14"/>
          <p:cNvSpPr/>
          <p:nvPr/>
        </p:nvSpPr>
        <p:spPr>
          <a:xfrm>
            <a:off x="1497727" y="4731254"/>
            <a:ext cx="2700338" cy="208955"/>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1. Can you match the words to the correct image?</a:t>
            </a:r>
          </a:p>
        </p:txBody>
      </p:sp>
      <p:sp>
        <p:nvSpPr>
          <p:cNvPr id="16" name="Rounded Rectangle 5">
            <a:extLst>
              <a:ext uri="{FF2B5EF4-FFF2-40B4-BE49-F238E27FC236}">
                <a16:creationId xmlns:a16="http://schemas.microsoft.com/office/drawing/2014/main" id="{4004F3AB-23AF-4092-842B-1A7E64D013E3}"/>
              </a:ext>
            </a:extLst>
          </p:cNvPr>
          <p:cNvSpPr/>
          <p:nvPr/>
        </p:nvSpPr>
        <p:spPr>
          <a:xfrm>
            <a:off x="931585" y="5105409"/>
            <a:ext cx="4642544" cy="9724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17" name="Rounded Rectangle 5">
            <a:extLst>
              <a:ext uri="{FF2B5EF4-FFF2-40B4-BE49-F238E27FC236}">
                <a16:creationId xmlns:a16="http://schemas.microsoft.com/office/drawing/2014/main" id="{031C5EFA-ADC9-4A0E-A6BA-B5A50EEE36D8}"/>
              </a:ext>
            </a:extLst>
          </p:cNvPr>
          <p:cNvSpPr/>
          <p:nvPr/>
        </p:nvSpPr>
        <p:spPr>
          <a:xfrm>
            <a:off x="1482547" y="5275965"/>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Population</a:t>
            </a:r>
          </a:p>
        </p:txBody>
      </p:sp>
      <p:sp>
        <p:nvSpPr>
          <p:cNvPr id="18" name="Rounded Rectangle 5">
            <a:extLst>
              <a:ext uri="{FF2B5EF4-FFF2-40B4-BE49-F238E27FC236}">
                <a16:creationId xmlns:a16="http://schemas.microsoft.com/office/drawing/2014/main" id="{28102C21-F81F-4444-999B-63AC4761DE3F}"/>
              </a:ext>
            </a:extLst>
          </p:cNvPr>
          <p:cNvSpPr/>
          <p:nvPr/>
        </p:nvSpPr>
        <p:spPr>
          <a:xfrm>
            <a:off x="931585" y="6139466"/>
            <a:ext cx="4642544" cy="165288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3" name="TextBox 22">
            <a:extLst>
              <a:ext uri="{FF2B5EF4-FFF2-40B4-BE49-F238E27FC236}">
                <a16:creationId xmlns:a16="http://schemas.microsoft.com/office/drawing/2014/main" id="{17B4DF05-92C0-4765-ACEA-1643B30D8702}"/>
              </a:ext>
            </a:extLst>
          </p:cNvPr>
          <p:cNvSpPr txBox="1"/>
          <p:nvPr/>
        </p:nvSpPr>
        <p:spPr>
          <a:xfrm>
            <a:off x="1813838" y="6186793"/>
            <a:ext cx="3407569" cy="180049"/>
          </a:xfrm>
          <a:prstGeom prst="rect">
            <a:avLst/>
          </a:prstGeom>
          <a:noFill/>
        </p:spPr>
        <p:txBody>
          <a:bodyPr>
            <a:spAutoFit/>
          </a:bodyPr>
          <a:lstStyle/>
          <a:p>
            <a:pPr>
              <a:defRPr/>
            </a:pPr>
            <a:r>
              <a:rPr lang="en-GB" sz="570" dirty="0"/>
              <a:t>Challenge: Write a paragraph using all of the words above. Make sure it makes sense!</a:t>
            </a:r>
          </a:p>
        </p:txBody>
      </p:sp>
      <p:sp>
        <p:nvSpPr>
          <p:cNvPr id="24" name="Rounded Rectangle 5">
            <a:extLst>
              <a:ext uri="{FF2B5EF4-FFF2-40B4-BE49-F238E27FC236}">
                <a16:creationId xmlns:a16="http://schemas.microsoft.com/office/drawing/2014/main" id="{7290A168-92DD-4119-B1EA-2872940F7C45}"/>
              </a:ext>
            </a:extLst>
          </p:cNvPr>
          <p:cNvSpPr/>
          <p:nvPr/>
        </p:nvSpPr>
        <p:spPr>
          <a:xfrm>
            <a:off x="1016418" y="6387711"/>
            <a:ext cx="4473773" cy="126087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5" name="Rounded Rectangle 5">
            <a:extLst>
              <a:ext uri="{FF2B5EF4-FFF2-40B4-BE49-F238E27FC236}">
                <a16:creationId xmlns:a16="http://schemas.microsoft.com/office/drawing/2014/main" id="{718602D2-26ED-4103-9326-5B109E6278B2}"/>
              </a:ext>
            </a:extLst>
          </p:cNvPr>
          <p:cNvSpPr/>
          <p:nvPr/>
        </p:nvSpPr>
        <p:spPr>
          <a:xfrm>
            <a:off x="2852361" y="5273287"/>
            <a:ext cx="662583" cy="2625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Crawl</a:t>
            </a:r>
          </a:p>
        </p:txBody>
      </p:sp>
      <p:sp>
        <p:nvSpPr>
          <p:cNvPr id="26" name="Rounded Rectangle 5">
            <a:extLst>
              <a:ext uri="{FF2B5EF4-FFF2-40B4-BE49-F238E27FC236}">
                <a16:creationId xmlns:a16="http://schemas.microsoft.com/office/drawing/2014/main" id="{CACECD12-77AE-4639-BD67-0AAA58DE152B}"/>
              </a:ext>
            </a:extLst>
          </p:cNvPr>
          <p:cNvSpPr/>
          <p:nvPr/>
        </p:nvSpPr>
        <p:spPr>
          <a:xfrm>
            <a:off x="4308794" y="5300076"/>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Beaten</a:t>
            </a:r>
          </a:p>
        </p:txBody>
      </p:sp>
      <p:pic>
        <p:nvPicPr>
          <p:cNvPr id="27" name="Picture 2"/>
          <p:cNvPicPr>
            <a:picLocks noChangeAspect="1"/>
          </p:cNvPicPr>
          <p:nvPr/>
        </p:nvPicPr>
        <p:blipFill>
          <a:blip r:embed="rId5" cstate="print">
            <a:extLst>
              <a:ext uri="{28A0092B-C50C-407E-A947-70E740481C1C}">
                <a14:useLocalDpi xmlns:a14="http://schemas.microsoft.com/office/drawing/2010/main" val="0"/>
              </a:ext>
            </a:extLst>
          </a:blip>
          <a:srcRect b="13251"/>
          <a:stretch>
            <a:fillRect/>
          </a:stretch>
        </p:blipFill>
        <p:spPr bwMode="auto">
          <a:xfrm>
            <a:off x="2935407" y="5568859"/>
            <a:ext cx="496491" cy="430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3"/>
          <p:cNvPicPr>
            <a:picLocks noChangeAspect="1"/>
          </p:cNvPicPr>
          <p:nvPr/>
        </p:nvPicPr>
        <p:blipFill>
          <a:blip r:embed="rId6" cstate="print">
            <a:extLst>
              <a:ext uri="{28A0092B-C50C-407E-A947-70E740481C1C}">
                <a14:useLocalDpi xmlns:a14="http://schemas.microsoft.com/office/drawing/2010/main" val="0"/>
              </a:ext>
            </a:extLst>
          </a:blip>
          <a:srcRect b="19551"/>
          <a:stretch>
            <a:fillRect/>
          </a:stretch>
        </p:blipFill>
        <p:spPr bwMode="auto">
          <a:xfrm>
            <a:off x="4400769" y="5574217"/>
            <a:ext cx="483096" cy="388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4"/>
          <p:cNvPicPr>
            <a:picLocks noChangeAspect="1"/>
          </p:cNvPicPr>
          <p:nvPr/>
        </p:nvPicPr>
        <p:blipFill>
          <a:blip r:embed="rId7" cstate="print">
            <a:extLst>
              <a:ext uri="{28A0092B-C50C-407E-A947-70E740481C1C}">
                <a14:useLocalDpi xmlns:a14="http://schemas.microsoft.com/office/drawing/2010/main" val="0"/>
              </a:ext>
            </a:extLst>
          </a:blip>
          <a:srcRect b="12201"/>
          <a:stretch>
            <a:fillRect/>
          </a:stretch>
        </p:blipFill>
        <p:spPr bwMode="auto">
          <a:xfrm>
            <a:off x="1537018" y="5556357"/>
            <a:ext cx="553641"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ular Callout 29"/>
          <p:cNvSpPr/>
          <p:nvPr/>
        </p:nvSpPr>
        <p:spPr>
          <a:xfrm>
            <a:off x="1328061" y="8265287"/>
            <a:ext cx="2700338" cy="208955"/>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1. Can you match the words to the correct image?</a:t>
            </a:r>
          </a:p>
        </p:txBody>
      </p:sp>
      <p:sp>
        <p:nvSpPr>
          <p:cNvPr id="32" name="Rounded Rectangle 5">
            <a:extLst>
              <a:ext uri="{FF2B5EF4-FFF2-40B4-BE49-F238E27FC236}">
                <a16:creationId xmlns:a16="http://schemas.microsoft.com/office/drawing/2014/main" id="{4004F3AB-23AF-4092-842B-1A7E64D013E3}"/>
              </a:ext>
            </a:extLst>
          </p:cNvPr>
          <p:cNvSpPr/>
          <p:nvPr/>
        </p:nvSpPr>
        <p:spPr>
          <a:xfrm>
            <a:off x="761919" y="8639442"/>
            <a:ext cx="4642544" cy="9724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3" name="Rounded Rectangle 5">
            <a:extLst>
              <a:ext uri="{FF2B5EF4-FFF2-40B4-BE49-F238E27FC236}">
                <a16:creationId xmlns:a16="http://schemas.microsoft.com/office/drawing/2014/main" id="{031C5EFA-ADC9-4A0E-A6BA-B5A50EEE36D8}"/>
              </a:ext>
            </a:extLst>
          </p:cNvPr>
          <p:cNvSpPr/>
          <p:nvPr/>
        </p:nvSpPr>
        <p:spPr>
          <a:xfrm>
            <a:off x="1312881" y="8809998"/>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Letter</a:t>
            </a:r>
          </a:p>
        </p:txBody>
      </p:sp>
      <p:sp>
        <p:nvSpPr>
          <p:cNvPr id="34" name="Rounded Rectangle 5">
            <a:extLst>
              <a:ext uri="{FF2B5EF4-FFF2-40B4-BE49-F238E27FC236}">
                <a16:creationId xmlns:a16="http://schemas.microsoft.com/office/drawing/2014/main" id="{28102C21-F81F-4444-999B-63AC4761DE3F}"/>
              </a:ext>
            </a:extLst>
          </p:cNvPr>
          <p:cNvSpPr/>
          <p:nvPr/>
        </p:nvSpPr>
        <p:spPr>
          <a:xfrm>
            <a:off x="761919" y="9673499"/>
            <a:ext cx="4642544" cy="165288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5" name="TextBox 34">
            <a:extLst>
              <a:ext uri="{FF2B5EF4-FFF2-40B4-BE49-F238E27FC236}">
                <a16:creationId xmlns:a16="http://schemas.microsoft.com/office/drawing/2014/main" id="{17B4DF05-92C0-4765-ACEA-1643B30D8702}"/>
              </a:ext>
            </a:extLst>
          </p:cNvPr>
          <p:cNvSpPr txBox="1"/>
          <p:nvPr/>
        </p:nvSpPr>
        <p:spPr>
          <a:xfrm>
            <a:off x="1644172" y="9720826"/>
            <a:ext cx="3407569" cy="180049"/>
          </a:xfrm>
          <a:prstGeom prst="rect">
            <a:avLst/>
          </a:prstGeom>
          <a:noFill/>
        </p:spPr>
        <p:txBody>
          <a:bodyPr>
            <a:spAutoFit/>
          </a:bodyPr>
          <a:lstStyle/>
          <a:p>
            <a:pPr>
              <a:defRPr/>
            </a:pPr>
            <a:r>
              <a:rPr lang="en-GB" sz="570" dirty="0"/>
              <a:t>Challenge: Write a paragraph using all of the words above. Make sure it makes sense!</a:t>
            </a:r>
          </a:p>
        </p:txBody>
      </p:sp>
      <p:sp>
        <p:nvSpPr>
          <p:cNvPr id="36" name="Rounded Rectangle 5">
            <a:extLst>
              <a:ext uri="{FF2B5EF4-FFF2-40B4-BE49-F238E27FC236}">
                <a16:creationId xmlns:a16="http://schemas.microsoft.com/office/drawing/2014/main" id="{7290A168-92DD-4119-B1EA-2872940F7C45}"/>
              </a:ext>
            </a:extLst>
          </p:cNvPr>
          <p:cNvSpPr/>
          <p:nvPr/>
        </p:nvSpPr>
        <p:spPr>
          <a:xfrm>
            <a:off x="846752" y="9921744"/>
            <a:ext cx="4473773" cy="126087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37" name="Rounded Rectangle 5">
            <a:extLst>
              <a:ext uri="{FF2B5EF4-FFF2-40B4-BE49-F238E27FC236}">
                <a16:creationId xmlns:a16="http://schemas.microsoft.com/office/drawing/2014/main" id="{718602D2-26ED-4103-9326-5B109E6278B2}"/>
              </a:ext>
            </a:extLst>
          </p:cNvPr>
          <p:cNvSpPr/>
          <p:nvPr/>
        </p:nvSpPr>
        <p:spPr>
          <a:xfrm>
            <a:off x="2682695" y="8807320"/>
            <a:ext cx="662583" cy="2625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Contaminate</a:t>
            </a:r>
          </a:p>
        </p:txBody>
      </p:sp>
      <p:sp>
        <p:nvSpPr>
          <p:cNvPr id="38" name="Rounded Rectangle 5">
            <a:extLst>
              <a:ext uri="{FF2B5EF4-FFF2-40B4-BE49-F238E27FC236}">
                <a16:creationId xmlns:a16="http://schemas.microsoft.com/office/drawing/2014/main" id="{CACECD12-77AE-4639-BD67-0AAA58DE152B}"/>
              </a:ext>
            </a:extLst>
          </p:cNvPr>
          <p:cNvSpPr/>
          <p:nvPr/>
        </p:nvSpPr>
        <p:spPr>
          <a:xfrm>
            <a:off x="4139128" y="8834109"/>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Disease</a:t>
            </a:r>
          </a:p>
        </p:txBody>
      </p:sp>
      <p:pic>
        <p:nvPicPr>
          <p:cNvPr id="39" name="Picture 3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26438" y="9095286"/>
            <a:ext cx="514350" cy="514350"/>
          </a:xfrm>
          <a:prstGeom prst="rect">
            <a:avLst/>
          </a:prstGeom>
        </p:spPr>
      </p:pic>
      <p:pic>
        <p:nvPicPr>
          <p:cNvPr id="40" name="Picture 3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82694" y="9089944"/>
            <a:ext cx="501848" cy="501848"/>
          </a:xfrm>
          <a:prstGeom prst="rect">
            <a:avLst/>
          </a:prstGeom>
        </p:spPr>
      </p:pic>
      <p:pic>
        <p:nvPicPr>
          <p:cNvPr id="41" name="Picture 40"/>
          <p:cNvPicPr>
            <a:picLocks noChangeAspect="1"/>
          </p:cNvPicPr>
          <p:nvPr/>
        </p:nvPicPr>
        <p:blipFill rotWithShape="1">
          <a:blip r:embed="rId10" cstate="print">
            <a:extLst>
              <a:ext uri="{28A0092B-C50C-407E-A947-70E740481C1C}">
                <a14:useLocalDpi xmlns:a14="http://schemas.microsoft.com/office/drawing/2010/main" val="0"/>
              </a:ext>
            </a:extLst>
          </a:blip>
          <a:srcRect b="30000"/>
          <a:stretch/>
        </p:blipFill>
        <p:spPr>
          <a:xfrm>
            <a:off x="4031355" y="8972089"/>
            <a:ext cx="864244" cy="604970"/>
          </a:xfrm>
          <a:prstGeom prst="rect">
            <a:avLst/>
          </a:prstGeom>
        </p:spPr>
      </p:pic>
    </p:spTree>
    <p:extLst>
      <p:ext uri="{BB962C8B-B14F-4D97-AF65-F5344CB8AC3E}">
        <p14:creationId xmlns:p14="http://schemas.microsoft.com/office/powerpoint/2010/main" val="1351464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ular Callout 30"/>
          <p:cNvSpPr/>
          <p:nvPr/>
        </p:nvSpPr>
        <p:spPr>
          <a:xfrm>
            <a:off x="1839774" y="258108"/>
            <a:ext cx="2700338" cy="208955"/>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1. Can you match the words to the correct image?</a:t>
            </a:r>
          </a:p>
        </p:txBody>
      </p:sp>
      <p:sp>
        <p:nvSpPr>
          <p:cNvPr id="19" name="Rounded Rectangle 5">
            <a:extLst>
              <a:ext uri="{FF2B5EF4-FFF2-40B4-BE49-F238E27FC236}">
                <a16:creationId xmlns:a16="http://schemas.microsoft.com/office/drawing/2014/main" id="{4004F3AB-23AF-4092-842B-1A7E64D013E3}"/>
              </a:ext>
            </a:extLst>
          </p:cNvPr>
          <p:cNvSpPr/>
          <p:nvPr/>
        </p:nvSpPr>
        <p:spPr>
          <a:xfrm>
            <a:off x="287593" y="632263"/>
            <a:ext cx="6570407" cy="97244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2" name="Rounded Rectangle 5">
            <a:extLst>
              <a:ext uri="{FF2B5EF4-FFF2-40B4-BE49-F238E27FC236}">
                <a16:creationId xmlns:a16="http://schemas.microsoft.com/office/drawing/2014/main" id="{031C5EFA-ADC9-4A0E-A6BA-B5A50EEE36D8}"/>
              </a:ext>
            </a:extLst>
          </p:cNvPr>
          <p:cNvSpPr/>
          <p:nvPr/>
        </p:nvSpPr>
        <p:spPr>
          <a:xfrm>
            <a:off x="1824594" y="802819"/>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Magazine</a:t>
            </a:r>
          </a:p>
        </p:txBody>
      </p:sp>
      <p:sp>
        <p:nvSpPr>
          <p:cNvPr id="11" name="Rounded Rectangle 5">
            <a:extLst>
              <a:ext uri="{FF2B5EF4-FFF2-40B4-BE49-F238E27FC236}">
                <a16:creationId xmlns:a16="http://schemas.microsoft.com/office/drawing/2014/main" id="{28102C21-F81F-4444-999B-63AC4761DE3F}"/>
              </a:ext>
            </a:extLst>
          </p:cNvPr>
          <p:cNvSpPr/>
          <p:nvPr/>
        </p:nvSpPr>
        <p:spPr>
          <a:xfrm>
            <a:off x="287593" y="1666320"/>
            <a:ext cx="6570407" cy="165288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12" name="TextBox 11">
            <a:extLst>
              <a:ext uri="{FF2B5EF4-FFF2-40B4-BE49-F238E27FC236}">
                <a16:creationId xmlns:a16="http://schemas.microsoft.com/office/drawing/2014/main" id="{17B4DF05-92C0-4765-ACEA-1643B30D8702}"/>
              </a:ext>
            </a:extLst>
          </p:cNvPr>
          <p:cNvSpPr txBox="1"/>
          <p:nvPr/>
        </p:nvSpPr>
        <p:spPr>
          <a:xfrm>
            <a:off x="2155885" y="1713647"/>
            <a:ext cx="3407569" cy="180049"/>
          </a:xfrm>
          <a:prstGeom prst="rect">
            <a:avLst/>
          </a:prstGeom>
          <a:noFill/>
        </p:spPr>
        <p:txBody>
          <a:bodyPr>
            <a:spAutoFit/>
          </a:bodyPr>
          <a:lstStyle/>
          <a:p>
            <a:pPr>
              <a:defRPr/>
            </a:pPr>
            <a:r>
              <a:rPr lang="en-GB" sz="570" dirty="0"/>
              <a:t>Challenge: Write a paragraph using all of the words above. Make sure it makes sense!</a:t>
            </a:r>
          </a:p>
        </p:txBody>
      </p:sp>
      <p:sp>
        <p:nvSpPr>
          <p:cNvPr id="13" name="Rounded Rectangle 5">
            <a:extLst>
              <a:ext uri="{FF2B5EF4-FFF2-40B4-BE49-F238E27FC236}">
                <a16:creationId xmlns:a16="http://schemas.microsoft.com/office/drawing/2014/main" id="{7290A168-92DD-4119-B1EA-2872940F7C45}"/>
              </a:ext>
            </a:extLst>
          </p:cNvPr>
          <p:cNvSpPr/>
          <p:nvPr/>
        </p:nvSpPr>
        <p:spPr>
          <a:xfrm>
            <a:off x="428625" y="1914565"/>
            <a:ext cx="6263456" cy="126087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570"/>
          </a:p>
        </p:txBody>
      </p:sp>
      <p:sp>
        <p:nvSpPr>
          <p:cNvPr id="20" name="Rounded Rectangle 5">
            <a:extLst>
              <a:ext uri="{FF2B5EF4-FFF2-40B4-BE49-F238E27FC236}">
                <a16:creationId xmlns:a16="http://schemas.microsoft.com/office/drawing/2014/main" id="{718602D2-26ED-4103-9326-5B109E6278B2}"/>
              </a:ext>
            </a:extLst>
          </p:cNvPr>
          <p:cNvSpPr/>
          <p:nvPr/>
        </p:nvSpPr>
        <p:spPr>
          <a:xfrm>
            <a:off x="3194408" y="800141"/>
            <a:ext cx="662583" cy="26253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Parliament</a:t>
            </a:r>
          </a:p>
        </p:txBody>
      </p:sp>
      <p:sp>
        <p:nvSpPr>
          <p:cNvPr id="21" name="Rounded Rectangle 5">
            <a:extLst>
              <a:ext uri="{FF2B5EF4-FFF2-40B4-BE49-F238E27FC236}">
                <a16:creationId xmlns:a16="http://schemas.microsoft.com/office/drawing/2014/main" id="{CACECD12-77AE-4639-BD67-0AAA58DE152B}"/>
              </a:ext>
            </a:extLst>
          </p:cNvPr>
          <p:cNvSpPr/>
          <p:nvPr/>
        </p:nvSpPr>
        <p:spPr>
          <a:xfrm>
            <a:off x="4650841" y="826930"/>
            <a:ext cx="662583" cy="2616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570" dirty="0">
                <a:solidFill>
                  <a:schemeClr val="tx1"/>
                </a:solidFill>
              </a:rPr>
              <a:t>Satirical</a:t>
            </a:r>
          </a:p>
        </p:txBody>
      </p:sp>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r="101" b="12727"/>
          <a:stretch/>
        </p:blipFill>
        <p:spPr>
          <a:xfrm>
            <a:off x="4729704" y="1088569"/>
            <a:ext cx="504855" cy="441046"/>
          </a:xfrm>
          <a:prstGeom prst="rect">
            <a:avLst/>
          </a:prstGeom>
        </p:spPr>
      </p:pic>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3234"/>
          <a:stretch/>
        </p:blipFill>
        <p:spPr>
          <a:xfrm>
            <a:off x="1917909" y="1126073"/>
            <a:ext cx="475953" cy="412966"/>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3272902" y="1124288"/>
            <a:ext cx="482405" cy="482405"/>
          </a:xfrm>
          <a:prstGeom prst="rect">
            <a:avLst/>
          </a:prstGeom>
        </p:spPr>
      </p:pic>
      <p:sp>
        <p:nvSpPr>
          <p:cNvPr id="16" name="Rounded Rectangular Callout 15"/>
          <p:cNvSpPr/>
          <p:nvPr/>
        </p:nvSpPr>
        <p:spPr>
          <a:xfrm>
            <a:off x="1680421" y="4054264"/>
            <a:ext cx="3000375" cy="227062"/>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1. Can you match the words to the correct image?</a:t>
            </a:r>
          </a:p>
        </p:txBody>
      </p:sp>
      <p:sp>
        <p:nvSpPr>
          <p:cNvPr id="17" name="Rounded Rectangle 5">
            <a:extLst>
              <a:ext uri="{FF2B5EF4-FFF2-40B4-BE49-F238E27FC236}">
                <a16:creationId xmlns:a16="http://schemas.microsoft.com/office/drawing/2014/main" id="{4004F3AB-23AF-4092-842B-1A7E64D013E3}"/>
              </a:ext>
            </a:extLst>
          </p:cNvPr>
          <p:cNvSpPr/>
          <p:nvPr/>
        </p:nvSpPr>
        <p:spPr>
          <a:xfrm>
            <a:off x="818332" y="4369027"/>
            <a:ext cx="4927805" cy="91652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18" name="Rounded Rectangle 5">
            <a:extLst>
              <a:ext uri="{FF2B5EF4-FFF2-40B4-BE49-F238E27FC236}">
                <a16:creationId xmlns:a16="http://schemas.microsoft.com/office/drawing/2014/main" id="{031C5EFA-ADC9-4A0E-A6BA-B5A50EEE36D8}"/>
              </a:ext>
            </a:extLst>
          </p:cNvPr>
          <p:cNvSpPr/>
          <p:nvPr/>
        </p:nvSpPr>
        <p:spPr>
          <a:xfrm>
            <a:off x="1097368" y="4479899"/>
            <a:ext cx="754503" cy="1962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Smash</a:t>
            </a:r>
          </a:p>
        </p:txBody>
      </p:sp>
      <p:sp>
        <p:nvSpPr>
          <p:cNvPr id="23" name="Rounded Rectangle 5">
            <a:extLst>
              <a:ext uri="{FF2B5EF4-FFF2-40B4-BE49-F238E27FC236}">
                <a16:creationId xmlns:a16="http://schemas.microsoft.com/office/drawing/2014/main" id="{28102C21-F81F-4444-999B-63AC4761DE3F}"/>
              </a:ext>
            </a:extLst>
          </p:cNvPr>
          <p:cNvSpPr/>
          <p:nvPr/>
        </p:nvSpPr>
        <p:spPr>
          <a:xfrm>
            <a:off x="818332" y="5393373"/>
            <a:ext cx="4927805" cy="12396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24" name="TextBox 23">
            <a:extLst>
              <a:ext uri="{FF2B5EF4-FFF2-40B4-BE49-F238E27FC236}">
                <a16:creationId xmlns:a16="http://schemas.microsoft.com/office/drawing/2014/main" id="{17B4DF05-92C0-4765-ACEA-1643B30D8702}"/>
              </a:ext>
            </a:extLst>
          </p:cNvPr>
          <p:cNvSpPr txBox="1"/>
          <p:nvPr/>
        </p:nvSpPr>
        <p:spPr>
          <a:xfrm>
            <a:off x="2219552" y="5428868"/>
            <a:ext cx="2555677" cy="158185"/>
          </a:xfrm>
          <a:prstGeom prst="rect">
            <a:avLst/>
          </a:prstGeom>
          <a:noFill/>
        </p:spPr>
        <p:txBody>
          <a:bodyPr>
            <a:spAutoFit/>
          </a:bodyPr>
          <a:lstStyle/>
          <a:p>
            <a:pPr>
              <a:defRPr/>
            </a:pPr>
            <a:r>
              <a:rPr lang="en-GB" sz="428" dirty="0"/>
              <a:t>Challenge: Write a paragraph using all of the words above. Make sure it makes sense!</a:t>
            </a:r>
          </a:p>
        </p:txBody>
      </p:sp>
      <p:sp>
        <p:nvSpPr>
          <p:cNvPr id="25" name="Rounded Rectangle 5">
            <a:extLst>
              <a:ext uri="{FF2B5EF4-FFF2-40B4-BE49-F238E27FC236}">
                <a16:creationId xmlns:a16="http://schemas.microsoft.com/office/drawing/2014/main" id="{7290A168-92DD-4119-B1EA-2872940F7C45}"/>
              </a:ext>
            </a:extLst>
          </p:cNvPr>
          <p:cNvSpPr/>
          <p:nvPr/>
        </p:nvSpPr>
        <p:spPr>
          <a:xfrm>
            <a:off x="924106" y="5579557"/>
            <a:ext cx="4697592" cy="94565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26" name="Rounded Rectangle 5">
            <a:extLst>
              <a:ext uri="{FF2B5EF4-FFF2-40B4-BE49-F238E27FC236}">
                <a16:creationId xmlns:a16="http://schemas.microsoft.com/office/drawing/2014/main" id="{718602D2-26ED-4103-9326-5B109E6278B2}"/>
              </a:ext>
            </a:extLst>
          </p:cNvPr>
          <p:cNvSpPr/>
          <p:nvPr/>
        </p:nvSpPr>
        <p:spPr>
          <a:xfrm>
            <a:off x="2752396" y="4445400"/>
            <a:ext cx="728250" cy="1969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Unemployed</a:t>
            </a:r>
          </a:p>
        </p:txBody>
      </p:sp>
      <p:sp>
        <p:nvSpPr>
          <p:cNvPr id="27" name="Rounded Rectangle 5">
            <a:extLst>
              <a:ext uri="{FF2B5EF4-FFF2-40B4-BE49-F238E27FC236}">
                <a16:creationId xmlns:a16="http://schemas.microsoft.com/office/drawing/2014/main" id="{CACECD12-77AE-4639-BD67-0AAA58DE152B}"/>
              </a:ext>
            </a:extLst>
          </p:cNvPr>
          <p:cNvSpPr/>
          <p:nvPr/>
        </p:nvSpPr>
        <p:spPr>
          <a:xfrm>
            <a:off x="4775228" y="4478561"/>
            <a:ext cx="719956" cy="1962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Gang</a:t>
            </a:r>
          </a:p>
        </p:txBody>
      </p:sp>
      <p:pic>
        <p:nvPicPr>
          <p:cNvPr id="28" name="Picture 27"/>
          <p:cNvPicPr>
            <a:picLocks noChangeAspect="1"/>
          </p:cNvPicPr>
          <p:nvPr/>
        </p:nvPicPr>
        <p:blipFill rotWithShape="1">
          <a:blip r:embed="rId5" cstate="print">
            <a:extLst>
              <a:ext uri="{28A0092B-C50C-407E-A947-70E740481C1C}">
                <a14:useLocalDpi xmlns:a14="http://schemas.microsoft.com/office/drawing/2010/main" val="0"/>
              </a:ext>
            </a:extLst>
          </a:blip>
          <a:srcRect b="24444"/>
          <a:stretch/>
        </p:blipFill>
        <p:spPr>
          <a:xfrm>
            <a:off x="2687356" y="4598289"/>
            <a:ext cx="810034" cy="612026"/>
          </a:xfrm>
          <a:prstGeom prst="rect">
            <a:avLst/>
          </a:prstGeom>
        </p:spPr>
      </p:pic>
      <p:pic>
        <p:nvPicPr>
          <p:cNvPr id="29" name="Picture 28"/>
          <p:cNvPicPr>
            <a:picLocks noChangeAspect="1"/>
          </p:cNvPicPr>
          <p:nvPr/>
        </p:nvPicPr>
        <p:blipFill rotWithShape="1">
          <a:blip r:embed="rId6" cstate="print">
            <a:extLst>
              <a:ext uri="{28A0092B-C50C-407E-A947-70E740481C1C}">
                <a14:useLocalDpi xmlns:a14="http://schemas.microsoft.com/office/drawing/2010/main" val="0"/>
              </a:ext>
            </a:extLst>
          </a:blip>
          <a:srcRect b="18889"/>
          <a:stretch/>
        </p:blipFill>
        <p:spPr>
          <a:xfrm>
            <a:off x="1109480" y="4674791"/>
            <a:ext cx="600075" cy="486727"/>
          </a:xfrm>
          <a:prstGeom prst="rect">
            <a:avLst/>
          </a:prstGeom>
        </p:spPr>
      </p:pic>
      <p:pic>
        <p:nvPicPr>
          <p:cNvPr id="30" name="Picture 29"/>
          <p:cNvPicPr>
            <a:picLocks noChangeAspect="1"/>
          </p:cNvPicPr>
          <p:nvPr/>
        </p:nvPicPr>
        <p:blipFill rotWithShape="1">
          <a:blip r:embed="rId7" cstate="print">
            <a:extLst>
              <a:ext uri="{28A0092B-C50C-407E-A947-70E740481C1C}">
                <a14:useLocalDpi xmlns:a14="http://schemas.microsoft.com/office/drawing/2010/main" val="0"/>
              </a:ext>
            </a:extLst>
          </a:blip>
          <a:srcRect b="16667"/>
          <a:stretch/>
        </p:blipFill>
        <p:spPr>
          <a:xfrm>
            <a:off x="4842658" y="4707755"/>
            <a:ext cx="585093" cy="487578"/>
          </a:xfrm>
          <a:prstGeom prst="rect">
            <a:avLst/>
          </a:prstGeom>
        </p:spPr>
      </p:pic>
      <p:sp>
        <p:nvSpPr>
          <p:cNvPr id="32" name="Rounded Rectangular Callout 31"/>
          <p:cNvSpPr/>
          <p:nvPr/>
        </p:nvSpPr>
        <p:spPr>
          <a:xfrm>
            <a:off x="1802842" y="7291735"/>
            <a:ext cx="3000375" cy="227062"/>
          </a:xfrm>
          <a:prstGeom prst="wedgeRoundRectCallout">
            <a:avLst>
              <a:gd name="adj1" fmla="val -20000"/>
              <a:gd name="adj2" fmla="val -7480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1. Can you match the words to the correct image?</a:t>
            </a:r>
          </a:p>
        </p:txBody>
      </p:sp>
      <p:sp>
        <p:nvSpPr>
          <p:cNvPr id="33" name="Rounded Rectangle 5">
            <a:extLst>
              <a:ext uri="{FF2B5EF4-FFF2-40B4-BE49-F238E27FC236}">
                <a16:creationId xmlns:a16="http://schemas.microsoft.com/office/drawing/2014/main" id="{4004F3AB-23AF-4092-842B-1A7E64D013E3}"/>
              </a:ext>
            </a:extLst>
          </p:cNvPr>
          <p:cNvSpPr/>
          <p:nvPr/>
        </p:nvSpPr>
        <p:spPr>
          <a:xfrm>
            <a:off x="940753" y="7606498"/>
            <a:ext cx="4927805" cy="91652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34" name="Rounded Rectangle 5">
            <a:extLst>
              <a:ext uri="{FF2B5EF4-FFF2-40B4-BE49-F238E27FC236}">
                <a16:creationId xmlns:a16="http://schemas.microsoft.com/office/drawing/2014/main" id="{031C5EFA-ADC9-4A0E-A6BA-B5A50EEE36D8}"/>
              </a:ext>
            </a:extLst>
          </p:cNvPr>
          <p:cNvSpPr/>
          <p:nvPr/>
        </p:nvSpPr>
        <p:spPr>
          <a:xfrm>
            <a:off x="1219789" y="7717370"/>
            <a:ext cx="754503" cy="1962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Conquest</a:t>
            </a:r>
          </a:p>
        </p:txBody>
      </p:sp>
      <p:sp>
        <p:nvSpPr>
          <p:cNvPr id="35" name="Rounded Rectangle 5">
            <a:extLst>
              <a:ext uri="{FF2B5EF4-FFF2-40B4-BE49-F238E27FC236}">
                <a16:creationId xmlns:a16="http://schemas.microsoft.com/office/drawing/2014/main" id="{28102C21-F81F-4444-999B-63AC4761DE3F}"/>
              </a:ext>
            </a:extLst>
          </p:cNvPr>
          <p:cNvSpPr/>
          <p:nvPr/>
        </p:nvSpPr>
        <p:spPr>
          <a:xfrm>
            <a:off x="940753" y="8630844"/>
            <a:ext cx="4927805" cy="12396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36" name="TextBox 35">
            <a:extLst>
              <a:ext uri="{FF2B5EF4-FFF2-40B4-BE49-F238E27FC236}">
                <a16:creationId xmlns:a16="http://schemas.microsoft.com/office/drawing/2014/main" id="{17B4DF05-92C0-4765-ACEA-1643B30D8702}"/>
              </a:ext>
            </a:extLst>
          </p:cNvPr>
          <p:cNvSpPr txBox="1"/>
          <p:nvPr/>
        </p:nvSpPr>
        <p:spPr>
          <a:xfrm>
            <a:off x="2341973" y="8666339"/>
            <a:ext cx="2555677" cy="158185"/>
          </a:xfrm>
          <a:prstGeom prst="rect">
            <a:avLst/>
          </a:prstGeom>
          <a:noFill/>
        </p:spPr>
        <p:txBody>
          <a:bodyPr>
            <a:spAutoFit/>
          </a:bodyPr>
          <a:lstStyle/>
          <a:p>
            <a:pPr>
              <a:defRPr/>
            </a:pPr>
            <a:r>
              <a:rPr lang="en-GB" sz="428" dirty="0"/>
              <a:t>Challenge: Write a paragraph using all of the words above. Make sure it makes sense!</a:t>
            </a:r>
          </a:p>
        </p:txBody>
      </p:sp>
      <p:sp>
        <p:nvSpPr>
          <p:cNvPr id="37" name="Rounded Rectangle 5">
            <a:extLst>
              <a:ext uri="{FF2B5EF4-FFF2-40B4-BE49-F238E27FC236}">
                <a16:creationId xmlns:a16="http://schemas.microsoft.com/office/drawing/2014/main" id="{7290A168-92DD-4119-B1EA-2872940F7C45}"/>
              </a:ext>
            </a:extLst>
          </p:cNvPr>
          <p:cNvSpPr/>
          <p:nvPr/>
        </p:nvSpPr>
        <p:spPr>
          <a:xfrm>
            <a:off x="1046527" y="8817028"/>
            <a:ext cx="4697592" cy="94565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428"/>
          </a:p>
        </p:txBody>
      </p:sp>
      <p:sp>
        <p:nvSpPr>
          <p:cNvPr id="38" name="Rounded Rectangle 5">
            <a:extLst>
              <a:ext uri="{FF2B5EF4-FFF2-40B4-BE49-F238E27FC236}">
                <a16:creationId xmlns:a16="http://schemas.microsoft.com/office/drawing/2014/main" id="{718602D2-26ED-4103-9326-5B109E6278B2}"/>
              </a:ext>
            </a:extLst>
          </p:cNvPr>
          <p:cNvSpPr/>
          <p:nvPr/>
        </p:nvSpPr>
        <p:spPr>
          <a:xfrm>
            <a:off x="2874817" y="7682871"/>
            <a:ext cx="728250" cy="1969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Commerce</a:t>
            </a:r>
          </a:p>
        </p:txBody>
      </p:sp>
      <p:sp>
        <p:nvSpPr>
          <p:cNvPr id="39" name="Rounded Rectangle 5">
            <a:extLst>
              <a:ext uri="{FF2B5EF4-FFF2-40B4-BE49-F238E27FC236}">
                <a16:creationId xmlns:a16="http://schemas.microsoft.com/office/drawing/2014/main" id="{CACECD12-77AE-4639-BD67-0AAA58DE152B}"/>
              </a:ext>
            </a:extLst>
          </p:cNvPr>
          <p:cNvSpPr/>
          <p:nvPr/>
        </p:nvSpPr>
        <p:spPr>
          <a:xfrm>
            <a:off x="4897649" y="7716032"/>
            <a:ext cx="719956" cy="1962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788" dirty="0">
                <a:solidFill>
                  <a:schemeClr val="tx1"/>
                </a:solidFill>
              </a:rPr>
              <a:t>Colonisation</a:t>
            </a:r>
          </a:p>
        </p:txBody>
      </p:sp>
      <p:pic>
        <p:nvPicPr>
          <p:cNvPr id="40" name="Picture 39"/>
          <p:cNvPicPr>
            <a:picLocks noChangeAspect="1"/>
          </p:cNvPicPr>
          <p:nvPr/>
        </p:nvPicPr>
        <p:blipFill rotWithShape="1">
          <a:blip r:embed="rId8" cstate="print">
            <a:extLst>
              <a:ext uri="{28A0092B-C50C-407E-A947-70E740481C1C}">
                <a14:useLocalDpi xmlns:a14="http://schemas.microsoft.com/office/drawing/2010/main" val="0"/>
              </a:ext>
            </a:extLst>
          </a:blip>
          <a:srcRect b="17879"/>
          <a:stretch/>
        </p:blipFill>
        <p:spPr>
          <a:xfrm>
            <a:off x="2753696" y="7833883"/>
            <a:ext cx="839168" cy="689135"/>
          </a:xfrm>
          <a:prstGeom prst="rect">
            <a:avLst/>
          </a:prstGeom>
        </p:spPr>
      </p:pic>
      <p:pic>
        <p:nvPicPr>
          <p:cNvPr id="41" name="Picture 40"/>
          <p:cNvPicPr>
            <a:picLocks noChangeAspect="1"/>
          </p:cNvPicPr>
          <p:nvPr/>
        </p:nvPicPr>
        <p:blipFill rotWithShape="1">
          <a:blip r:embed="rId9" cstate="print">
            <a:extLst>
              <a:ext uri="{28A0092B-C50C-407E-A947-70E740481C1C}">
                <a14:useLocalDpi xmlns:a14="http://schemas.microsoft.com/office/drawing/2010/main" val="0"/>
              </a:ext>
            </a:extLst>
          </a:blip>
          <a:srcRect b="13333"/>
          <a:stretch/>
        </p:blipFill>
        <p:spPr>
          <a:xfrm>
            <a:off x="4940511" y="7973352"/>
            <a:ext cx="634231" cy="549666"/>
          </a:xfrm>
          <a:prstGeom prst="rect">
            <a:avLst/>
          </a:prstGeom>
        </p:spPr>
      </p:pic>
      <p:pic>
        <p:nvPicPr>
          <p:cNvPr id="42" name="Picture 41"/>
          <p:cNvPicPr>
            <a:picLocks noChangeAspect="1"/>
          </p:cNvPicPr>
          <p:nvPr/>
        </p:nvPicPr>
        <p:blipFill rotWithShape="1">
          <a:blip r:embed="rId10" cstate="print">
            <a:extLst>
              <a:ext uri="{28A0092B-C50C-407E-A947-70E740481C1C}">
                <a14:useLocalDpi xmlns:a14="http://schemas.microsoft.com/office/drawing/2010/main" val="0"/>
              </a:ext>
            </a:extLst>
          </a:blip>
          <a:srcRect b="15758"/>
          <a:stretch/>
        </p:blipFill>
        <p:spPr>
          <a:xfrm>
            <a:off x="1219789" y="7973352"/>
            <a:ext cx="652481" cy="549666"/>
          </a:xfrm>
          <a:prstGeom prst="rect">
            <a:avLst/>
          </a:prstGeom>
        </p:spPr>
      </p:pic>
    </p:spTree>
    <p:extLst>
      <p:ext uri="{BB962C8B-B14F-4D97-AF65-F5344CB8AC3E}">
        <p14:creationId xmlns:p14="http://schemas.microsoft.com/office/powerpoint/2010/main" val="1874100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1036</Words>
  <Application>Microsoft Office PowerPoint</Application>
  <PresentationFormat>Widescreen</PresentationFormat>
  <Paragraphs>111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Berlin Sans FB</vt:lpstr>
      <vt:lpstr>Calibri</vt:lpstr>
      <vt:lpstr>Calibri Light</vt:lpstr>
      <vt:lpstr>Office Theme</vt:lpstr>
      <vt:lpstr>PowerPoint Presentation</vt:lpstr>
      <vt:lpstr>PowerPoint Presentation</vt:lpstr>
      <vt:lpstr>PowerPoint Presentation</vt:lpstr>
      <vt:lpstr>EAL ASSISSTANCE SHEETS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EAL ASSISSTANCE SHEET</dc:title>
  <dc:creator>Paul Grange</dc:creator>
  <cp:lastModifiedBy>Paul Grange</cp:lastModifiedBy>
  <cp:revision>4</cp:revision>
  <dcterms:created xsi:type="dcterms:W3CDTF">2018-03-11T12:00:58Z</dcterms:created>
  <dcterms:modified xsi:type="dcterms:W3CDTF">2018-03-18T09:29:50Z</dcterms:modified>
</cp:coreProperties>
</file>