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80" r:id="rId2"/>
    <p:sldId id="465" r:id="rId3"/>
    <p:sldId id="472" r:id="rId4"/>
    <p:sldId id="456" r:id="rId5"/>
    <p:sldId id="337" r:id="rId6"/>
    <p:sldId id="482" r:id="rId7"/>
    <p:sldId id="461" r:id="rId8"/>
    <p:sldId id="462" r:id="rId9"/>
    <p:sldId id="463" r:id="rId10"/>
    <p:sldId id="464" r:id="rId11"/>
    <p:sldId id="483" r:id="rId12"/>
    <p:sldId id="484" r:id="rId13"/>
    <p:sldId id="326" r:id="rId14"/>
    <p:sldId id="451" r:id="rId15"/>
    <p:sldId id="452" r:id="rId16"/>
    <p:sldId id="453" r:id="rId17"/>
    <p:sldId id="454" r:id="rId18"/>
    <p:sldId id="455" r:id="rId19"/>
    <p:sldId id="423" r:id="rId20"/>
    <p:sldId id="285" r:id="rId21"/>
    <p:sldId id="286" r:id="rId22"/>
    <p:sldId id="287" r:id="rId23"/>
    <p:sldId id="288" r:id="rId24"/>
    <p:sldId id="4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range" initials="PG" lastIdx="1" clrIdx="0">
    <p:extLst>
      <p:ext uri="{19B8F6BF-5375-455C-9EA6-DF929625EA0E}">
        <p15:presenceInfo xmlns:p15="http://schemas.microsoft.com/office/powerpoint/2012/main" userId="S::paul.grange@bisad.ae::f02bfc13-7270-4c61-bdca-125fe12d99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varScale="1">
        <p:scale>
          <a:sx n="79" d="100"/>
          <a:sy n="79" d="100"/>
        </p:scale>
        <p:origin x="101" y="173"/>
      </p:cViewPr>
      <p:guideLst/>
    </p:cSldViewPr>
  </p:slideViewPr>
  <p:notesTextViewPr>
    <p:cViewPr>
      <p:scale>
        <a:sx n="1" d="1"/>
        <a:sy n="1" d="1"/>
      </p:scale>
      <p:origin x="0" y="0"/>
    </p:cViewPr>
  </p:notesTextViewPr>
  <p:sorterViewPr>
    <p:cViewPr>
      <p:scale>
        <a:sx n="65" d="100"/>
        <a:sy n="65" d="100"/>
      </p:scale>
      <p:origin x="0" y="-3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62F45-B1CD-4F6B-B995-D85F1926D273}" type="datetimeFigureOut">
              <a:rPr lang="en-US" smtClean="0"/>
              <a:t>9/13/2020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05FD7-8069-4990-82C9-37B5C4B1DA13}" type="slidenum">
              <a:rPr lang="en-US" smtClean="0"/>
              <a:t>‹#›</a:t>
            </a:fld>
            <a:endParaRPr lang="en-US"/>
          </a:p>
        </p:txBody>
      </p:sp>
    </p:spTree>
    <p:extLst>
      <p:ext uri="{BB962C8B-B14F-4D97-AF65-F5344CB8AC3E}">
        <p14:creationId xmlns:p14="http://schemas.microsoft.com/office/powerpoint/2010/main" val="204636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05FD7-8069-4990-82C9-37B5C4B1DA13}" type="slidenum">
              <a:rPr lang="en-US" smtClean="0"/>
              <a:t>2</a:t>
            </a:fld>
            <a:endParaRPr lang="en-US"/>
          </a:p>
        </p:txBody>
      </p:sp>
    </p:spTree>
    <p:extLst>
      <p:ext uri="{BB962C8B-B14F-4D97-AF65-F5344CB8AC3E}">
        <p14:creationId xmlns:p14="http://schemas.microsoft.com/office/powerpoint/2010/main" val="406450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FACT</a:t>
            </a:r>
            <a:r>
              <a:rPr lang="en-US" baseline="0" dirty="0"/>
              <a:t> FILE 5/5</a:t>
            </a:r>
            <a:endParaRPr lang="en-US" dirty="0"/>
          </a:p>
        </p:txBody>
      </p:sp>
    </p:spTree>
    <p:extLst>
      <p:ext uri="{BB962C8B-B14F-4D97-AF65-F5344CB8AC3E}">
        <p14:creationId xmlns:p14="http://schemas.microsoft.com/office/powerpoint/2010/main" val="220104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dirty="0"/>
          </a:p>
        </p:txBody>
      </p:sp>
    </p:spTree>
    <p:extLst>
      <p:ext uri="{BB962C8B-B14F-4D97-AF65-F5344CB8AC3E}">
        <p14:creationId xmlns:p14="http://schemas.microsoft.com/office/powerpoint/2010/main" val="306746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05FD7-8069-4990-82C9-37B5C4B1DA13}" type="slidenum">
              <a:rPr lang="en-US" smtClean="0"/>
              <a:t>24</a:t>
            </a:fld>
            <a:endParaRPr lang="en-US"/>
          </a:p>
        </p:txBody>
      </p:sp>
    </p:spTree>
    <p:extLst>
      <p:ext uri="{BB962C8B-B14F-4D97-AF65-F5344CB8AC3E}">
        <p14:creationId xmlns:p14="http://schemas.microsoft.com/office/powerpoint/2010/main" val="319251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p>
        </p:txBody>
      </p:sp>
    </p:spTree>
    <p:extLst>
      <p:ext uri="{BB962C8B-B14F-4D97-AF65-F5344CB8AC3E}">
        <p14:creationId xmlns:p14="http://schemas.microsoft.com/office/powerpoint/2010/main" val="211463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FACT FILE</a:t>
            </a:r>
          </a:p>
        </p:txBody>
      </p:sp>
    </p:spTree>
    <p:extLst>
      <p:ext uri="{BB962C8B-B14F-4D97-AF65-F5344CB8AC3E}">
        <p14:creationId xmlns:p14="http://schemas.microsoft.com/office/powerpoint/2010/main" val="12682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727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8761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FACT SHEET 1/5</a:t>
            </a:r>
            <a:endParaRPr dirty="0"/>
          </a:p>
        </p:txBody>
      </p:sp>
    </p:spTree>
    <p:extLst>
      <p:ext uri="{BB962C8B-B14F-4D97-AF65-F5344CB8AC3E}">
        <p14:creationId xmlns:p14="http://schemas.microsoft.com/office/powerpoint/2010/main" val="406183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FACT FILE 2/5</a:t>
            </a:r>
            <a:endParaRPr dirty="0"/>
          </a:p>
        </p:txBody>
      </p:sp>
    </p:spTree>
    <p:extLst>
      <p:ext uri="{BB962C8B-B14F-4D97-AF65-F5344CB8AC3E}">
        <p14:creationId xmlns:p14="http://schemas.microsoft.com/office/powerpoint/2010/main" val="187752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FACT</a:t>
            </a:r>
            <a:r>
              <a:rPr lang="en-US" baseline="0" dirty="0"/>
              <a:t> FILE 3/5</a:t>
            </a:r>
            <a:endParaRPr dirty="0"/>
          </a:p>
        </p:txBody>
      </p:sp>
    </p:spTree>
    <p:extLst>
      <p:ext uri="{BB962C8B-B14F-4D97-AF65-F5344CB8AC3E}">
        <p14:creationId xmlns:p14="http://schemas.microsoft.com/office/powerpoint/2010/main" val="66704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FACT</a:t>
            </a:r>
            <a:r>
              <a:rPr lang="en-US" baseline="0" dirty="0"/>
              <a:t> FILE 4/5</a:t>
            </a:r>
            <a:endParaRPr lang="en-US" dirty="0"/>
          </a:p>
        </p:txBody>
      </p:sp>
    </p:spTree>
    <p:extLst>
      <p:ext uri="{BB962C8B-B14F-4D97-AF65-F5344CB8AC3E}">
        <p14:creationId xmlns:p14="http://schemas.microsoft.com/office/powerpoint/2010/main" val="170701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3FBE-FB04-4C85-80F8-2C15DD4A3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F3FC6B-41EE-4904-AC9B-65786999E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0BBB9E-E324-4292-A263-F7F8B13DFB16}"/>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5" name="Footer Placeholder 4">
            <a:extLst>
              <a:ext uri="{FF2B5EF4-FFF2-40B4-BE49-F238E27FC236}">
                <a16:creationId xmlns:a16="http://schemas.microsoft.com/office/drawing/2014/main" id="{366384C3-A95A-40EF-B82B-2E5F21B23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7F642-1A6C-48C4-A143-461562038C5A}"/>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391545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8737-6411-4E8F-9A3B-2CA2849D77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E3D52-CA68-42DD-9B3F-8BB6BAAB32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D72F7-0A3D-46EF-9873-F34FD3284BFC}"/>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5" name="Footer Placeholder 4">
            <a:extLst>
              <a:ext uri="{FF2B5EF4-FFF2-40B4-BE49-F238E27FC236}">
                <a16:creationId xmlns:a16="http://schemas.microsoft.com/office/drawing/2014/main" id="{8ADDC708-A0A7-4F60-9EB8-BA89D8FCB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30C9E-7794-4DC8-8CDB-B8504EB82814}"/>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70091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655A0-B109-4350-8BCB-954195ADC2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0B1436-0827-4C2D-926C-9C23A6515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A6856-452F-4B88-9484-4302E4B51269}"/>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5" name="Footer Placeholder 4">
            <a:extLst>
              <a:ext uri="{FF2B5EF4-FFF2-40B4-BE49-F238E27FC236}">
                <a16:creationId xmlns:a16="http://schemas.microsoft.com/office/drawing/2014/main" id="{AE14E2B7-D700-441A-A82B-623D935DC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23709-8F2C-468C-B3AE-6BA54D3BA236}"/>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342430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72"/>
        <p:cNvGrpSpPr/>
        <p:nvPr/>
      </p:nvGrpSpPr>
      <p:grpSpPr>
        <a:xfrm>
          <a:off x="0" y="0"/>
          <a:ext cx="0" cy="0"/>
          <a:chOff x="0" y="0"/>
          <a:chExt cx="0" cy="0"/>
        </a:xfrm>
      </p:grpSpPr>
      <p:sp>
        <p:nvSpPr>
          <p:cNvPr id="73" name="Shape 73"/>
          <p:cNvSpPr/>
          <p:nvPr/>
        </p:nvSpPr>
        <p:spPr>
          <a:xfrm flipH="1">
            <a:off x="3296500"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74" name="Shape 74"/>
          <p:cNvSpPr/>
          <p:nvPr/>
        </p:nvSpPr>
        <p:spPr>
          <a:xfrm>
            <a:off x="3447300" y="0"/>
            <a:ext cx="8744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75" name="Shape 75"/>
          <p:cNvSpPr txBox="1">
            <a:spLocks noGrp="1"/>
          </p:cNvSpPr>
          <p:nvPr>
            <p:ph type="title"/>
          </p:nvPr>
        </p:nvSpPr>
        <p:spPr>
          <a:xfrm>
            <a:off x="312600" y="767333"/>
            <a:ext cx="2728400" cy="5308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a:off x="4092433" y="767333"/>
            <a:ext cx="2386399" cy="53080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7" name="Shape 77"/>
          <p:cNvSpPr txBox="1">
            <a:spLocks noGrp="1"/>
          </p:cNvSpPr>
          <p:nvPr>
            <p:ph type="body" idx="2"/>
          </p:nvPr>
        </p:nvSpPr>
        <p:spPr>
          <a:xfrm>
            <a:off x="6601340" y="767333"/>
            <a:ext cx="2386400" cy="53080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8" name="Shape 78"/>
          <p:cNvSpPr txBox="1">
            <a:spLocks noGrp="1"/>
          </p:cNvSpPr>
          <p:nvPr>
            <p:ph type="body" idx="3"/>
          </p:nvPr>
        </p:nvSpPr>
        <p:spPr>
          <a:xfrm>
            <a:off x="9110248" y="767333"/>
            <a:ext cx="2386400" cy="53080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9" name="Shape 79"/>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231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p:spTree>
      <p:nvGrpSpPr>
        <p:cNvPr id="1" name="Shape 26"/>
        <p:cNvGrpSpPr/>
        <p:nvPr/>
      </p:nvGrpSpPr>
      <p:grpSpPr>
        <a:xfrm>
          <a:off x="0" y="0"/>
          <a:ext cx="0" cy="0"/>
          <a:chOff x="0" y="0"/>
          <a:chExt cx="0" cy="0"/>
        </a:xfrm>
      </p:grpSpPr>
      <p:sp>
        <p:nvSpPr>
          <p:cNvPr id="27" name="Shape 27"/>
          <p:cNvSpPr/>
          <p:nvPr/>
        </p:nvSpPr>
        <p:spPr>
          <a:xfrm rot="5400000" flipH="1">
            <a:off x="6025267" y="-4481167"/>
            <a:ext cx="150800" cy="122016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28" name="Shape 28"/>
          <p:cNvSpPr/>
          <p:nvPr/>
        </p:nvSpPr>
        <p:spPr>
          <a:xfrm>
            <a:off x="-9500" y="1695033"/>
            <a:ext cx="12201600" cy="51628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29" name="Shape 29"/>
          <p:cNvSpPr txBox="1">
            <a:spLocks noGrp="1"/>
          </p:cNvSpPr>
          <p:nvPr>
            <p:ph type="body" idx="1"/>
          </p:nvPr>
        </p:nvSpPr>
        <p:spPr>
          <a:xfrm>
            <a:off x="2463033" y="2272800"/>
            <a:ext cx="7266000" cy="3619600"/>
          </a:xfrm>
          <a:prstGeom prst="rect">
            <a:avLst/>
          </a:prstGeom>
        </p:spPr>
        <p:txBody>
          <a:bodyPr lIns="91425" tIns="91425" rIns="91425" bIns="91425" anchor="t" anchorCtr="0"/>
          <a:lstStyle>
            <a:lvl1pPr lvl="0" algn="ctr" rtl="0">
              <a:spcBef>
                <a:spcPts val="0"/>
              </a:spcBef>
              <a:buSzPct val="100000"/>
              <a:buFont typeface="Georgia"/>
              <a:defRPr sz="3200" i="1">
                <a:latin typeface="Georgia"/>
                <a:ea typeface="Georgia"/>
                <a:cs typeface="Georgia"/>
                <a:sym typeface="Georgia"/>
              </a:defRPr>
            </a:lvl1pPr>
            <a:lvl2pPr lvl="1" algn="ctr" rtl="0">
              <a:spcBef>
                <a:spcPts val="0"/>
              </a:spcBef>
              <a:buSzPct val="100000"/>
              <a:buFont typeface="Georgia"/>
              <a:defRPr sz="3200" i="1">
                <a:latin typeface="Georgia"/>
                <a:ea typeface="Georgia"/>
                <a:cs typeface="Georgia"/>
                <a:sym typeface="Georgia"/>
              </a:defRPr>
            </a:lvl2pPr>
            <a:lvl3pPr lvl="2" algn="ctr" rtl="0">
              <a:spcBef>
                <a:spcPts val="0"/>
              </a:spcBef>
              <a:buSzPct val="100000"/>
              <a:buFont typeface="Georgia"/>
              <a:defRPr sz="3200" i="1">
                <a:latin typeface="Georgia"/>
                <a:ea typeface="Georgia"/>
                <a:cs typeface="Georgia"/>
                <a:sym typeface="Georgia"/>
              </a:defRPr>
            </a:lvl3pPr>
            <a:lvl4pPr lvl="3" algn="ctr" rtl="0">
              <a:spcBef>
                <a:spcPts val="0"/>
              </a:spcBef>
              <a:buSzPct val="100000"/>
              <a:buFont typeface="Georgia"/>
              <a:defRPr sz="3200" i="1">
                <a:latin typeface="Georgia"/>
                <a:ea typeface="Georgia"/>
                <a:cs typeface="Georgia"/>
                <a:sym typeface="Georgia"/>
              </a:defRPr>
            </a:lvl4pPr>
            <a:lvl5pPr lvl="4" algn="ctr" rtl="0">
              <a:spcBef>
                <a:spcPts val="0"/>
              </a:spcBef>
              <a:buSzPct val="100000"/>
              <a:buFont typeface="Georgia"/>
              <a:defRPr sz="3200" i="1">
                <a:latin typeface="Georgia"/>
                <a:ea typeface="Georgia"/>
                <a:cs typeface="Georgia"/>
                <a:sym typeface="Georgia"/>
              </a:defRPr>
            </a:lvl5pPr>
            <a:lvl6pPr lvl="5" algn="ctr" rtl="0">
              <a:spcBef>
                <a:spcPts val="0"/>
              </a:spcBef>
              <a:buSzPct val="100000"/>
              <a:buFont typeface="Georgia"/>
              <a:defRPr sz="3200" i="1">
                <a:latin typeface="Georgia"/>
                <a:ea typeface="Georgia"/>
                <a:cs typeface="Georgia"/>
                <a:sym typeface="Georgia"/>
              </a:defRPr>
            </a:lvl6pPr>
            <a:lvl7pPr lvl="6" algn="ctr" rtl="0">
              <a:spcBef>
                <a:spcPts val="0"/>
              </a:spcBef>
              <a:buSzPct val="100000"/>
              <a:buFont typeface="Georgia"/>
              <a:defRPr sz="3200" i="1">
                <a:latin typeface="Georgia"/>
                <a:ea typeface="Georgia"/>
                <a:cs typeface="Georgia"/>
                <a:sym typeface="Georgia"/>
              </a:defRPr>
            </a:lvl7pPr>
            <a:lvl8pPr lvl="7" algn="ctr" rtl="0">
              <a:spcBef>
                <a:spcPts val="0"/>
              </a:spcBef>
              <a:buSzPct val="100000"/>
              <a:buFont typeface="Georgia"/>
              <a:defRPr sz="3200" i="1">
                <a:latin typeface="Georgia"/>
                <a:ea typeface="Georgia"/>
                <a:cs typeface="Georgia"/>
                <a:sym typeface="Georgia"/>
              </a:defRPr>
            </a:lvl8pPr>
            <a:lvl9pPr lvl="8" algn="ctr">
              <a:spcBef>
                <a:spcPts val="0"/>
              </a:spcBef>
              <a:buSzPct val="100000"/>
              <a:buFont typeface="Georgia"/>
              <a:defRPr sz="3200" i="1">
                <a:latin typeface="Georgia"/>
                <a:ea typeface="Georgia"/>
                <a:cs typeface="Georgia"/>
                <a:sym typeface="Georgia"/>
              </a:defRPr>
            </a:lvl9pPr>
          </a:lstStyle>
          <a:p>
            <a:endParaRPr/>
          </a:p>
        </p:txBody>
      </p:sp>
      <p:sp>
        <p:nvSpPr>
          <p:cNvPr id="30" name="Shape 30"/>
          <p:cNvSpPr txBox="1"/>
          <p:nvPr/>
        </p:nvSpPr>
        <p:spPr>
          <a:xfrm>
            <a:off x="4791200" y="303632"/>
            <a:ext cx="2609600" cy="871600"/>
          </a:xfrm>
          <a:prstGeom prst="rect">
            <a:avLst/>
          </a:prstGeom>
          <a:noFill/>
          <a:ln>
            <a:noFill/>
          </a:ln>
        </p:spPr>
        <p:txBody>
          <a:bodyPr lIns="121900" tIns="121900" rIns="121900" bIns="121900" anchor="t" anchorCtr="0">
            <a:noAutofit/>
          </a:bodyPr>
          <a:lstStyle/>
          <a:p>
            <a:pPr lvl="0" algn="ctr">
              <a:spcBef>
                <a:spcPts val="0"/>
              </a:spcBef>
              <a:buNone/>
            </a:pPr>
            <a:r>
              <a:rPr lang="en" sz="9600">
                <a:solidFill>
                  <a:srgbClr val="FFFFFF"/>
                </a:solidFill>
                <a:latin typeface="Nunito Sans"/>
                <a:ea typeface="Nunito Sans"/>
                <a:cs typeface="Nunito Sans"/>
                <a:sym typeface="Nunito Sans"/>
              </a:rPr>
              <a:t>“</a:t>
            </a:r>
          </a:p>
        </p:txBody>
      </p:sp>
      <p:sp>
        <p:nvSpPr>
          <p:cNvPr id="31" name="Shape 31"/>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20577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1 column left">
    <p:spTree>
      <p:nvGrpSpPr>
        <p:cNvPr id="1" name="Shape 53"/>
        <p:cNvGrpSpPr/>
        <p:nvPr/>
      </p:nvGrpSpPr>
      <p:grpSpPr>
        <a:xfrm>
          <a:off x="0" y="0"/>
          <a:ext cx="0" cy="0"/>
          <a:chOff x="0" y="0"/>
          <a:chExt cx="0" cy="0"/>
        </a:xfrm>
      </p:grpSpPr>
      <p:sp>
        <p:nvSpPr>
          <p:cNvPr id="54" name="Shape 54"/>
          <p:cNvSpPr/>
          <p:nvPr/>
        </p:nvSpPr>
        <p:spPr>
          <a:xfrm flipH="1">
            <a:off x="-9500" y="0"/>
            <a:ext cx="3456800" cy="6858000"/>
          </a:xfrm>
          <a:prstGeom prst="rect">
            <a:avLst/>
          </a:prstGeom>
          <a:solidFill>
            <a:srgbClr val="FFFFFF"/>
          </a:solidFill>
          <a:ln>
            <a:noFill/>
          </a:ln>
        </p:spPr>
        <p:txBody>
          <a:bodyPr lIns="121900" tIns="121900" rIns="121900" bIns="121900" anchor="ctr" anchorCtr="0">
            <a:noAutofit/>
          </a:bodyPr>
          <a:lstStyle/>
          <a:p>
            <a:pPr lvl="0">
              <a:spcBef>
                <a:spcPts val="0"/>
              </a:spcBef>
              <a:buNone/>
            </a:pPr>
            <a:endParaRPr sz="2400"/>
          </a:p>
        </p:txBody>
      </p:sp>
      <p:sp>
        <p:nvSpPr>
          <p:cNvPr id="55" name="Shape 55"/>
          <p:cNvSpPr/>
          <p:nvPr/>
        </p:nvSpPr>
        <p:spPr>
          <a:xfrm>
            <a:off x="3447303" y="0"/>
            <a:ext cx="150800" cy="6858000"/>
          </a:xfrm>
          <a:prstGeom prst="rect">
            <a:avLst/>
          </a:prstGeom>
          <a:gradFill>
            <a:gsLst>
              <a:gs pos="0">
                <a:srgbClr val="000014">
                  <a:alpha val="20000"/>
                </a:srgbClr>
              </a:gs>
              <a:gs pos="100000">
                <a:srgbClr val="000014">
                  <a:alpha val="0"/>
                </a:srgbClr>
              </a:gs>
            </a:gsLst>
            <a:lin ang="0" scaled="0"/>
          </a:gradFill>
          <a:ln>
            <a:noFill/>
          </a:ln>
        </p:spPr>
        <p:txBody>
          <a:bodyPr lIns="121900" tIns="60933" rIns="121900" bIns="60933" anchor="ctr" anchorCtr="0">
            <a:noAutofit/>
          </a:bodyPr>
          <a:lstStyle/>
          <a:p>
            <a:pPr marL="0" marR="0" lvl="0" indent="0" algn="ctr" rtl="0">
              <a:spcBef>
                <a:spcPts val="0"/>
              </a:spcBef>
              <a:buNone/>
            </a:pPr>
            <a:endParaRPr sz="2400">
              <a:solidFill>
                <a:srgbClr val="FFFFFF"/>
              </a:solidFill>
              <a:latin typeface="Calibri"/>
              <a:ea typeface="Calibri"/>
              <a:cs typeface="Calibri"/>
              <a:sym typeface="Calibri"/>
            </a:endParaRPr>
          </a:p>
        </p:txBody>
      </p:sp>
      <p:sp>
        <p:nvSpPr>
          <p:cNvPr id="56" name="Shape 56"/>
          <p:cNvSpPr txBox="1">
            <a:spLocks noGrp="1"/>
          </p:cNvSpPr>
          <p:nvPr>
            <p:ph type="title"/>
          </p:nvPr>
        </p:nvSpPr>
        <p:spPr>
          <a:xfrm>
            <a:off x="312600" y="767333"/>
            <a:ext cx="2728400" cy="1818800"/>
          </a:xfrm>
          <a:prstGeom prst="rect">
            <a:avLst/>
          </a:prstGeom>
        </p:spPr>
        <p:txBody>
          <a:bodyPr lIns="91425" tIns="91425" rIns="91425" bIns="91425" anchor="b" anchorCtr="0"/>
          <a:lstStyle>
            <a:lvl1pPr lvl="0" rtl="0">
              <a:spcBef>
                <a:spcPts val="0"/>
              </a:spcBef>
              <a:buClr>
                <a:srgbClr val="F67031"/>
              </a:buClr>
              <a:defRPr>
                <a:solidFill>
                  <a:srgbClr val="F67031"/>
                </a:solidFill>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endParaRPr/>
          </a:p>
        </p:txBody>
      </p:sp>
      <p:sp>
        <p:nvSpPr>
          <p:cNvPr id="57" name="Shape 57"/>
          <p:cNvSpPr txBox="1">
            <a:spLocks noGrp="1"/>
          </p:cNvSpPr>
          <p:nvPr>
            <p:ph type="sldNum" idx="12"/>
          </p:nvPr>
        </p:nvSpPr>
        <p:spPr>
          <a:xfrm>
            <a:off x="11409044" y="6333133"/>
            <a:ext cx="731600" cy="524800"/>
          </a:xfrm>
          <a:prstGeom prst="rect">
            <a:avLst/>
          </a:prstGeom>
        </p:spPr>
        <p:txBody>
          <a:bodyPr lIns="91425" tIns="91425" rIns="91425" bIns="91425" anchor="ctr" anchorCtr="0">
            <a:noAutofit/>
          </a:bodyPr>
          <a:lstStyle/>
          <a:p>
            <a:fld id="{00000000-1234-1234-1234-123412341234}" type="slidenum">
              <a:rPr lang="en" smtClean="0">
                <a:solidFill>
                  <a:srgbClr val="FFFFFF"/>
                </a:solidFill>
              </a:rPr>
              <a:pPr/>
              <a:t>‹#›</a:t>
            </a:fld>
            <a:endParaRPr lang="en">
              <a:solidFill>
                <a:srgbClr val="FFFFFF"/>
              </a:solidFill>
            </a:endParaRPr>
          </a:p>
        </p:txBody>
      </p:sp>
      <p:sp>
        <p:nvSpPr>
          <p:cNvPr id="58" name="Shape 58"/>
          <p:cNvSpPr txBox="1">
            <a:spLocks noGrp="1"/>
          </p:cNvSpPr>
          <p:nvPr>
            <p:ph type="body" idx="1"/>
          </p:nvPr>
        </p:nvSpPr>
        <p:spPr>
          <a:xfrm>
            <a:off x="312600" y="2672433"/>
            <a:ext cx="2728400" cy="34028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extLst>
      <p:ext uri="{BB962C8B-B14F-4D97-AF65-F5344CB8AC3E}">
        <p14:creationId xmlns:p14="http://schemas.microsoft.com/office/powerpoint/2010/main" val="2176668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77BBDA22-F48E-BA45-988C-2D0225C2321E}"/>
              </a:ext>
            </a:extLst>
          </p:cNvPr>
          <p:cNvSpPr>
            <a:spLocks noGrp="1"/>
          </p:cNvSpPr>
          <p:nvPr>
            <p:ph type="pic" sz="quarter" idx="14"/>
          </p:nvPr>
        </p:nvSpPr>
        <p:spPr>
          <a:xfrm>
            <a:off x="-138358" y="-130628"/>
            <a:ext cx="12468716" cy="554261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51353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F5F3-D307-4B4D-80DD-3F40ADEE3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A3709-4E97-4F63-8225-ED4738529C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71A26-6DC1-489B-B2EB-750AF4A78FF7}"/>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5" name="Footer Placeholder 4">
            <a:extLst>
              <a:ext uri="{FF2B5EF4-FFF2-40B4-BE49-F238E27FC236}">
                <a16:creationId xmlns:a16="http://schemas.microsoft.com/office/drawing/2014/main" id="{E1AA40BD-D666-4414-9D3D-2CA5E4BF9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38CD5-3318-4570-A7EE-5A510C9A06B5}"/>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415944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18B6-F476-4B25-B82A-CA73F058CF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6B503D-EBDB-4747-A341-806049994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CD6758-F263-428D-8C45-DDC2DB52B89A}"/>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5" name="Footer Placeholder 4">
            <a:extLst>
              <a:ext uri="{FF2B5EF4-FFF2-40B4-BE49-F238E27FC236}">
                <a16:creationId xmlns:a16="http://schemas.microsoft.com/office/drawing/2014/main" id="{48012F9A-D4A4-4413-9145-C93C5EFF8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537AE-2982-4C03-AE7C-2469615D73BA}"/>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91710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3382-7436-46DA-87E1-B61B2475EC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6F946-E21F-407D-8147-64E0B47DFE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0FAF8A-EA83-4F08-AC30-84787AC3EB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9B6622-CB58-44A0-82A6-D808E94071E8}"/>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6" name="Footer Placeholder 5">
            <a:extLst>
              <a:ext uri="{FF2B5EF4-FFF2-40B4-BE49-F238E27FC236}">
                <a16:creationId xmlns:a16="http://schemas.microsoft.com/office/drawing/2014/main" id="{F4F0E6EB-AA08-4BAA-A48E-9A7D4AB9F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1F006-61FB-4C76-AA9D-E4AD26E7A544}"/>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180175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87DE-1FA8-4CE3-9E91-DAF296946A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76E891-D23A-466D-B3B8-110FD59B2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DCD236-AF40-42CE-A8B1-540983B7B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71BD23-CEF0-4792-9EEA-AF781DD69A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29C9F6-DAFB-4244-B584-299BC56171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4DB80-82B3-437D-8233-0DF93FBE4636}"/>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8" name="Footer Placeholder 7">
            <a:extLst>
              <a:ext uri="{FF2B5EF4-FFF2-40B4-BE49-F238E27FC236}">
                <a16:creationId xmlns:a16="http://schemas.microsoft.com/office/drawing/2014/main" id="{1E9770DB-9F07-4126-9623-E4A6EFE97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748015-DF9F-4F09-A02E-D428A2D5B778}"/>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350831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D724-EE00-4F7C-BD1D-1C02D84110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C6CCB-BABC-4612-B3D0-115C3E9C2F2D}"/>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4" name="Footer Placeholder 3">
            <a:extLst>
              <a:ext uri="{FF2B5EF4-FFF2-40B4-BE49-F238E27FC236}">
                <a16:creationId xmlns:a16="http://schemas.microsoft.com/office/drawing/2014/main" id="{B37CBB09-9C34-4868-9B11-5B8AFC209F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FA9A63-3426-46C8-8614-20C502703D14}"/>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170454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428A6-7783-4FA8-84D7-67C9F468AF02}"/>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3" name="Footer Placeholder 2">
            <a:extLst>
              <a:ext uri="{FF2B5EF4-FFF2-40B4-BE49-F238E27FC236}">
                <a16:creationId xmlns:a16="http://schemas.microsoft.com/office/drawing/2014/main" id="{806001BD-AB5A-4199-AFE1-D872F790CC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989C2D-2452-4B1B-84D9-16A87A1889FC}"/>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311604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232B-C642-4347-B602-C1B6F2481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369AF9-9708-4CED-98AB-C84CC40C2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D6AA8-B9D2-426B-8134-B7B793D51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0057D-8CDA-443D-8E34-8BC6E72FE171}"/>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6" name="Footer Placeholder 5">
            <a:extLst>
              <a:ext uri="{FF2B5EF4-FFF2-40B4-BE49-F238E27FC236}">
                <a16:creationId xmlns:a16="http://schemas.microsoft.com/office/drawing/2014/main" id="{A0DCCEEB-F61C-4692-8CA8-4115E74F5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01CDF-8A66-416D-8FFE-A732A52F658A}"/>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292049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47F4C-BC05-4C0A-B29A-B23074F22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C95814-6E11-4689-A56D-1004A307A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6DFCAF-332A-43E0-929C-FFDE34DA7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F05D7-7820-4CB2-A7FC-C24A419AE855}"/>
              </a:ext>
            </a:extLst>
          </p:cNvPr>
          <p:cNvSpPr>
            <a:spLocks noGrp="1"/>
          </p:cNvSpPr>
          <p:nvPr>
            <p:ph type="dt" sz="half" idx="10"/>
          </p:nvPr>
        </p:nvSpPr>
        <p:spPr/>
        <p:txBody>
          <a:bodyPr/>
          <a:lstStyle/>
          <a:p>
            <a:fld id="{38D20D81-2E91-4C45-9193-B5CB9B75F07C}" type="datetimeFigureOut">
              <a:rPr lang="en-US" smtClean="0"/>
              <a:t>9/13/2020</a:t>
            </a:fld>
            <a:endParaRPr lang="en-US"/>
          </a:p>
        </p:txBody>
      </p:sp>
      <p:sp>
        <p:nvSpPr>
          <p:cNvPr id="6" name="Footer Placeholder 5">
            <a:extLst>
              <a:ext uri="{FF2B5EF4-FFF2-40B4-BE49-F238E27FC236}">
                <a16:creationId xmlns:a16="http://schemas.microsoft.com/office/drawing/2014/main" id="{344C64BB-B842-43CB-AB28-169B3DFF6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9F9A5-436A-49D7-99C8-B91CCB6D5330}"/>
              </a:ext>
            </a:extLst>
          </p:cNvPr>
          <p:cNvSpPr>
            <a:spLocks noGrp="1"/>
          </p:cNvSpPr>
          <p:nvPr>
            <p:ph type="sldNum" sz="quarter" idx="12"/>
          </p:nvPr>
        </p:nvSpPr>
        <p:spPr/>
        <p:txBody>
          <a:bodyPr/>
          <a:lstStyle/>
          <a:p>
            <a:fld id="{06A0529A-BC72-4D5D-8CD7-42C86C6AB33A}" type="slidenum">
              <a:rPr lang="en-US" smtClean="0"/>
              <a:t>‹#›</a:t>
            </a:fld>
            <a:endParaRPr lang="en-US"/>
          </a:p>
        </p:txBody>
      </p:sp>
    </p:spTree>
    <p:extLst>
      <p:ext uri="{BB962C8B-B14F-4D97-AF65-F5344CB8AC3E}">
        <p14:creationId xmlns:p14="http://schemas.microsoft.com/office/powerpoint/2010/main" val="1914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7B996-D054-44DF-96EE-40A7D0FD5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1F705C-D883-4C3B-8C4D-EB074AADC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007A4-8901-4B69-8C1B-32B6F0C35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20D81-2E91-4C45-9193-B5CB9B75F07C}" type="datetimeFigureOut">
              <a:rPr lang="en-US" smtClean="0"/>
              <a:t>9/13/2020</a:t>
            </a:fld>
            <a:endParaRPr lang="en-US"/>
          </a:p>
        </p:txBody>
      </p:sp>
      <p:sp>
        <p:nvSpPr>
          <p:cNvPr id="5" name="Footer Placeholder 4">
            <a:extLst>
              <a:ext uri="{FF2B5EF4-FFF2-40B4-BE49-F238E27FC236}">
                <a16:creationId xmlns:a16="http://schemas.microsoft.com/office/drawing/2014/main" id="{D507EAD6-1387-477A-BEFD-95D70835E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FCEBCE-70ED-4476-88D1-3CDFDA47C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529A-BC72-4D5D-8CD7-42C86C6AB33A}" type="slidenum">
              <a:rPr lang="en-US" smtClean="0"/>
              <a:t>‹#›</a:t>
            </a:fld>
            <a:endParaRPr lang="en-US"/>
          </a:p>
        </p:txBody>
      </p:sp>
    </p:spTree>
    <p:extLst>
      <p:ext uri="{BB962C8B-B14F-4D97-AF65-F5344CB8AC3E}">
        <p14:creationId xmlns:p14="http://schemas.microsoft.com/office/powerpoint/2010/main" val="4001156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WolseyAcademy"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hyperlink" Target="https://www.wolseyacademy.com/shop" TargetMode="External"/><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 Id="rId6" Type="http://schemas.openxmlformats.org/officeDocument/2006/relationships/hyperlink" Target="https://www.tes.com/teaching-resources/shop/WolseyAcademy"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twitter.com/WolseyAcademy" TargetMode="External"/><Relationship Id="rId4" Type="http://schemas.openxmlformats.org/officeDocument/2006/relationships/hyperlink" Target="https://www.teacherspayteachers.com/Store/Wolsey-Academy"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u.osu.edu/christophercolumbusnc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www.theguardian.com/world/2006/aug/07/books.spai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wolseyacademy.co.uk/shop"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hyperlink" Target="https://www.tes.com/teaching-resources/shop/WolseyAcademy" TargetMode="External"/><Relationship Id="rId13"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png"/><Relationship Id="rId12" Type="http://schemas.openxmlformats.org/officeDocument/2006/relationships/hyperlink" Target="www,wolseyacademy.com/19thc" TargetMode="External"/><Relationship Id="rId2" Type="http://schemas.openxmlformats.org/officeDocument/2006/relationships/hyperlink" Target="https://www.facebook.com/WolseyAcademy" TargetMode="External"/><Relationship Id="rId1" Type="http://schemas.openxmlformats.org/officeDocument/2006/relationships/slideLayout" Target="../slideLayouts/slideLayout1.xml"/><Relationship Id="rId6" Type="http://schemas.openxmlformats.org/officeDocument/2006/relationships/hyperlink" Target="https://www.teacherspayteachers.com/Store/Wolsey-Academy" TargetMode="External"/><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www.wolseyacademy.com/shop" TargetMode="External"/><Relationship Id="rId4" Type="http://schemas.openxmlformats.org/officeDocument/2006/relationships/hyperlink" Target="https://twitter.com/WolseyAcademy" TargetMode="External"/><Relationship Id="rId9"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wolseyacademy.com/sho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k8PQXiJiLOY?feature=oembed" TargetMode="External"/><Relationship Id="rId1" Type="http://schemas.openxmlformats.org/officeDocument/2006/relationships/video" Target="https://www.youtube.com/embed/GD3dgiDreGc?start=126&amp;feature=oembed" TargetMode="Externa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6"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Picture 2">
            <a:hlinkClick r:id="rId2"/>
          </p:cNvPr>
          <p:cNvPicPr>
            <a:picLocks noChangeAspect="1"/>
          </p:cNvPicPr>
          <p:nvPr/>
        </p:nvPicPr>
        <p:blipFill rotWithShape="1">
          <a:blip r:embed="rId3"/>
          <a:srcRect l="36153" t="29418" r="26509" b="28905"/>
          <a:stretch/>
        </p:blipFill>
        <p:spPr>
          <a:xfrm>
            <a:off x="3674137" y="213784"/>
            <a:ext cx="4594991" cy="3925827"/>
          </a:xfrm>
          <a:prstGeom prst="rect">
            <a:avLst/>
          </a:prstGeom>
        </p:spPr>
      </p:pic>
      <p:sp>
        <p:nvSpPr>
          <p:cNvPr id="5" name="AutoShape 2" descr="Teachers Pay Teachers"/>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7" name="Picture 6">
            <a:hlinkClick r:id="rId4"/>
          </p:cNvPr>
          <p:cNvPicPr>
            <a:picLocks noChangeAspect="1"/>
          </p:cNvPicPr>
          <p:nvPr/>
        </p:nvPicPr>
        <p:blipFill>
          <a:blip r:embed="rId5"/>
          <a:stretch>
            <a:fillRect/>
          </a:stretch>
        </p:blipFill>
        <p:spPr>
          <a:xfrm>
            <a:off x="9520201" y="6234068"/>
            <a:ext cx="2316999" cy="357085"/>
          </a:xfrm>
          <a:prstGeom prst="rect">
            <a:avLst/>
          </a:prstGeom>
        </p:spPr>
      </p:pic>
      <p:sp>
        <p:nvSpPr>
          <p:cNvPr id="11" name="AutoShape 4" descr="Tes - Education Jobs, Teaching Resources, Magazine &amp; Forums"/>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030" name="Picture 6" descr="Chief Executive, John Thornhill talks to Tes | LTE Grou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059" y="5947918"/>
            <a:ext cx="1451245" cy="8166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8"/>
          </p:cNvPr>
          <p:cNvPicPr>
            <a:picLocks noChangeAspect="1"/>
          </p:cNvPicPr>
          <p:nvPr/>
        </p:nvPicPr>
        <p:blipFill>
          <a:blip r:embed="rId9"/>
          <a:stretch>
            <a:fillRect/>
          </a:stretch>
        </p:blipFill>
        <p:spPr>
          <a:xfrm>
            <a:off x="5472224" y="4182724"/>
            <a:ext cx="379947" cy="379947"/>
          </a:xfrm>
          <a:prstGeom prst="rect">
            <a:avLst/>
          </a:prstGeom>
        </p:spPr>
      </p:pic>
      <p:sp>
        <p:nvSpPr>
          <p:cNvPr id="14" name="AutoShape 8" descr="Twitter Logo Images, Stock Photos &amp; Vectors | Shutterstock"/>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16" name="AutoShape 10" descr="Logo, sq, twitter, twitter logo icon"/>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17" name="Picture 16">
            <a:hlinkClick r:id="rId10"/>
          </p:cNvPr>
          <p:cNvPicPr>
            <a:picLocks noChangeAspect="1"/>
          </p:cNvPicPr>
          <p:nvPr/>
        </p:nvPicPr>
        <p:blipFill rotWithShape="1">
          <a:blip r:embed="rId11"/>
          <a:srcRect l="27534" r="22231"/>
          <a:stretch/>
        </p:blipFill>
        <p:spPr>
          <a:xfrm>
            <a:off x="5971632" y="4139609"/>
            <a:ext cx="422081" cy="488704"/>
          </a:xfrm>
          <a:prstGeom prst="rect">
            <a:avLst/>
          </a:prstGeom>
        </p:spPr>
      </p:pic>
      <p:pic>
        <p:nvPicPr>
          <p:cNvPr id="19" name="Picture 18">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4899" y="5797963"/>
            <a:ext cx="2113463" cy="886029"/>
          </a:xfrm>
          <a:prstGeom prst="rect">
            <a:avLst/>
          </a:prstGeom>
        </p:spPr>
      </p:pic>
    </p:spTree>
    <p:extLst>
      <p:ext uri="{BB962C8B-B14F-4D97-AF65-F5344CB8AC3E}">
        <p14:creationId xmlns:p14="http://schemas.microsoft.com/office/powerpoint/2010/main" val="91017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A9AEA3-6163-4065-B7CE-5180846D91BE}"/>
              </a:ext>
            </a:extLst>
          </p:cNvPr>
          <p:cNvSpPr/>
          <p:nvPr/>
        </p:nvSpPr>
        <p:spPr>
          <a:xfrm>
            <a:off x="612776" y="2101849"/>
            <a:ext cx="8702675" cy="1150195"/>
          </a:xfrm>
          <a:prstGeom prst="rect">
            <a:avLst/>
          </a:prstGeom>
          <a:solidFill>
            <a:srgbClr val="FF0000"/>
          </a:solidFill>
          <a:ln w="1905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891" indent="-342891">
              <a:buFontTx/>
              <a:buChar char="-"/>
              <a:defRPr/>
            </a:pPr>
            <a:r>
              <a:rPr lang="en-GB" sz="2400" dirty="0">
                <a:solidFill>
                  <a:schemeClr val="tx1"/>
                </a:solidFill>
              </a:rPr>
              <a:t>Christopher Columbus could be said to be a hero/villain because… </a:t>
            </a:r>
          </a:p>
        </p:txBody>
      </p:sp>
      <p:sp>
        <p:nvSpPr>
          <p:cNvPr id="2" name="Rectangle 1">
            <a:extLst>
              <a:ext uri="{FF2B5EF4-FFF2-40B4-BE49-F238E27FC236}">
                <a16:creationId xmlns:a16="http://schemas.microsoft.com/office/drawing/2014/main" id="{6E8D16CF-5D04-4FB0-BD56-7AA926F2FF97}"/>
              </a:ext>
            </a:extLst>
          </p:cNvPr>
          <p:cNvSpPr/>
          <p:nvPr/>
        </p:nvSpPr>
        <p:spPr>
          <a:xfrm>
            <a:off x="612776" y="3361286"/>
            <a:ext cx="8702675" cy="1384995"/>
          </a:xfrm>
          <a:prstGeom prst="rect">
            <a:avLst/>
          </a:prstGeom>
          <a:solidFill>
            <a:srgbClr val="FFC000"/>
          </a:solidFill>
          <a:ln w="19050">
            <a:solidFill>
              <a:srgbClr val="060606"/>
            </a:solidFill>
          </a:ln>
        </p:spPr>
        <p:txBody>
          <a:bodyPr wrap="square">
            <a:spAutoFit/>
          </a:bodyPr>
          <a:lstStyle/>
          <a:p>
            <a:pPr marL="342891" indent="-342891">
              <a:buFontTx/>
              <a:buChar char="-"/>
              <a:defRPr/>
            </a:pPr>
            <a:r>
              <a:rPr lang="en-GB" sz="2800" dirty="0"/>
              <a:t>This was important because… </a:t>
            </a:r>
          </a:p>
          <a:p>
            <a:pPr marL="342891" indent="-342891">
              <a:buFontTx/>
              <a:buChar char="-"/>
              <a:defRPr/>
            </a:pPr>
            <a:r>
              <a:rPr lang="en-GB" sz="2800" dirty="0"/>
              <a:t>This meant that…</a:t>
            </a:r>
          </a:p>
          <a:p>
            <a:pPr marL="342891" indent="-342891">
              <a:buFontTx/>
              <a:buChar char="-"/>
              <a:defRPr/>
            </a:pPr>
            <a:r>
              <a:rPr lang="en-GB" sz="2800" dirty="0"/>
              <a:t>This left a legacy of… </a:t>
            </a:r>
          </a:p>
        </p:txBody>
      </p:sp>
      <p:sp>
        <p:nvSpPr>
          <p:cNvPr id="4" name="Rectangle 3">
            <a:extLst>
              <a:ext uri="{FF2B5EF4-FFF2-40B4-BE49-F238E27FC236}">
                <a16:creationId xmlns:a16="http://schemas.microsoft.com/office/drawing/2014/main" id="{CA6F6CFA-B809-45C2-9B66-7C51C86AFA2D}"/>
              </a:ext>
            </a:extLst>
          </p:cNvPr>
          <p:cNvSpPr/>
          <p:nvPr/>
        </p:nvSpPr>
        <p:spPr>
          <a:xfrm>
            <a:off x="612775" y="4792247"/>
            <a:ext cx="8702676" cy="1384995"/>
          </a:xfrm>
          <a:prstGeom prst="rect">
            <a:avLst/>
          </a:prstGeom>
          <a:solidFill>
            <a:srgbClr val="00B050"/>
          </a:solidFill>
          <a:ln w="19050">
            <a:solidFill>
              <a:srgbClr val="060606"/>
            </a:solidFill>
          </a:ln>
        </p:spPr>
        <p:txBody>
          <a:bodyPr wrap="square">
            <a:spAutoFit/>
          </a:bodyPr>
          <a:lstStyle/>
          <a:p>
            <a:pPr marL="342891" indent="-342891">
              <a:buFontTx/>
              <a:buChar char="-"/>
              <a:defRPr/>
            </a:pPr>
            <a:r>
              <a:rPr lang="en-GB" sz="2800" dirty="0">
                <a:latin typeface="+mj-lt"/>
              </a:rPr>
              <a:t>Therefore…</a:t>
            </a:r>
          </a:p>
          <a:p>
            <a:pPr marL="342891" indent="-342891">
              <a:buFontTx/>
              <a:buChar char="-"/>
              <a:defRPr/>
            </a:pPr>
            <a:r>
              <a:rPr lang="en-GB" sz="2800" dirty="0">
                <a:latin typeface="+mj-lt"/>
              </a:rPr>
              <a:t>This created a feeling of….</a:t>
            </a:r>
          </a:p>
          <a:p>
            <a:pPr marL="342891" indent="-342891">
              <a:buFontTx/>
              <a:buChar char="-"/>
              <a:defRPr/>
            </a:pPr>
            <a:r>
              <a:rPr lang="en-GB" sz="2800" dirty="0">
                <a:latin typeface="+mj-lt"/>
              </a:rPr>
              <a:t>In addition… </a:t>
            </a:r>
          </a:p>
        </p:txBody>
      </p:sp>
      <p:sp>
        <p:nvSpPr>
          <p:cNvPr id="9" name="TextBox 8">
            <a:extLst>
              <a:ext uri="{FF2B5EF4-FFF2-40B4-BE49-F238E27FC236}">
                <a16:creationId xmlns:a16="http://schemas.microsoft.com/office/drawing/2014/main" id="{41CDA5FE-3A65-4483-B3E4-E7CF39559F23}"/>
              </a:ext>
            </a:extLst>
          </p:cNvPr>
          <p:cNvSpPr txBox="1">
            <a:spLocks noChangeArrowheads="1"/>
          </p:cNvSpPr>
          <p:nvPr/>
        </p:nvSpPr>
        <p:spPr bwMode="auto">
          <a:xfrm>
            <a:off x="3500438" y="1473200"/>
            <a:ext cx="5187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t>&lt;&lt;FIVE MINUTES&gt;&gt;</a:t>
            </a:r>
          </a:p>
        </p:txBody>
      </p:sp>
      <p:sp>
        <p:nvSpPr>
          <p:cNvPr id="5" name="Rounded Rectangle 4">
            <a:extLst>
              <a:ext uri="{FF2B5EF4-FFF2-40B4-BE49-F238E27FC236}">
                <a16:creationId xmlns:a16="http://schemas.microsoft.com/office/drawing/2014/main" id="{DB9B08AF-53CE-4D5F-A86A-A89B83E3B3E4}"/>
              </a:ext>
            </a:extLst>
          </p:cNvPr>
          <p:cNvSpPr/>
          <p:nvPr/>
        </p:nvSpPr>
        <p:spPr>
          <a:xfrm>
            <a:off x="9783765" y="1321904"/>
            <a:ext cx="2324099" cy="52679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rPr>
              <a:t>STRETCH:</a:t>
            </a:r>
          </a:p>
          <a:p>
            <a:pPr algn="ctr">
              <a:defRPr/>
            </a:pPr>
            <a:endParaRPr lang="en-GB" sz="2000" b="1" dirty="0">
              <a:solidFill>
                <a:schemeClr val="tx1"/>
              </a:solidFill>
            </a:endParaRPr>
          </a:p>
          <a:p>
            <a:pPr algn="ctr">
              <a:defRPr/>
            </a:pPr>
            <a:r>
              <a:rPr lang="en-GB" sz="2000" b="1" dirty="0">
                <a:solidFill>
                  <a:schemeClr val="tx1"/>
                </a:solidFill>
              </a:rPr>
              <a:t>Would a court in the 1500s rule differently on Columbus than a court today? If so, what do you think that would be? Might future generations judge us differently that we judge ourselves?</a:t>
            </a:r>
          </a:p>
        </p:txBody>
      </p:sp>
      <p:sp>
        <p:nvSpPr>
          <p:cNvPr id="13" name="TextBox 12">
            <a:extLst>
              <a:ext uri="{FF2B5EF4-FFF2-40B4-BE49-F238E27FC236}">
                <a16:creationId xmlns:a16="http://schemas.microsoft.com/office/drawing/2014/main" id="{DFC18DEB-4D31-48F7-AD90-66617545F99F}"/>
              </a:ext>
            </a:extLst>
          </p:cNvPr>
          <p:cNvSpPr txBox="1"/>
          <p:nvPr/>
        </p:nvSpPr>
        <p:spPr>
          <a:xfrm>
            <a:off x="1690690" y="38100"/>
            <a:ext cx="8669337" cy="584775"/>
          </a:xfrm>
          <a:prstGeom prst="rect">
            <a:avLst/>
          </a:prstGeom>
          <a:solidFill>
            <a:srgbClr val="FFFF00"/>
          </a:solidFill>
          <a:ln w="38100">
            <a:solidFill>
              <a:schemeClr val="tx1"/>
            </a:solidFill>
          </a:ln>
        </p:spPr>
        <p:txBody>
          <a:bodyPr>
            <a:spAutoFit/>
          </a:bodyPr>
          <a:lstStyle/>
          <a:p>
            <a:pPr algn="ctr">
              <a:defRPr/>
            </a:pPr>
            <a:r>
              <a:rPr lang="en-GB" sz="3200" dirty="0"/>
              <a:t>Question: </a:t>
            </a:r>
            <a:r>
              <a:rPr lang="en-GB" sz="3200" u="sng" dirty="0"/>
              <a:t>Columbus – Hero or Villain?</a:t>
            </a:r>
          </a:p>
        </p:txBody>
      </p:sp>
      <p:sp>
        <p:nvSpPr>
          <p:cNvPr id="11" name="AutoShape 6" descr="Image result for vector pac man"/>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12" name="AutoShape 8" descr="Image result for vector pac man"/>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backgroundRemoval t="0" b="100000" l="0" r="89888"/>
                    </a14:imgEffect>
                  </a14:imgLayer>
                </a14:imgProps>
              </a:ext>
            </a:extLst>
          </a:blip>
          <a:stretch>
            <a:fillRect/>
          </a:stretch>
        </p:blipFill>
        <p:spPr>
          <a:xfrm>
            <a:off x="-1304597" y="1033463"/>
            <a:ext cx="1764973" cy="1249363"/>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1690690" y="990324"/>
            <a:ext cx="1095561" cy="1095561"/>
          </a:xfrm>
          <a:prstGeom prst="rect">
            <a:avLst/>
          </a:prstGeom>
        </p:spPr>
      </p:pic>
      <p:pic>
        <p:nvPicPr>
          <p:cNvPr id="21" name="Picture 2" descr="Image result for pikachu">
            <a:extLst>
              <a:ext uri="{FF2B5EF4-FFF2-40B4-BE49-F238E27FC236}">
                <a16:creationId xmlns:a16="http://schemas.microsoft.com/office/drawing/2014/main" id="{DC237AB6-BCFF-4ED4-A1AB-32D3D8C01F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14751">
            <a:off x="3786943" y="6273902"/>
            <a:ext cx="548519" cy="488388"/>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ular Callout 19"/>
          <p:cNvSpPr/>
          <p:nvPr/>
        </p:nvSpPr>
        <p:spPr>
          <a:xfrm>
            <a:off x="4802201" y="6266707"/>
            <a:ext cx="4981564" cy="387388"/>
          </a:xfrm>
          <a:prstGeom prst="wedgeRoundRectCallout">
            <a:avLst>
              <a:gd name="adj1" fmla="val -57725"/>
              <a:gd name="adj2" fmla="val 4386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Ask for a PEEKA sheet if you’d like one to help</a:t>
            </a:r>
          </a:p>
        </p:txBody>
      </p:sp>
    </p:spTree>
    <p:extLst>
      <p:ext uri="{BB962C8B-B14F-4D97-AF65-F5344CB8AC3E}">
        <p14:creationId xmlns:p14="http://schemas.microsoft.com/office/powerpoint/2010/main" val="419902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44444E-6 L 0.73868 0.00671 " pathEditMode="relative" rAng="0" ptsTypes="AA">
                                      <p:cBhvr>
                                        <p:cTn id="6" dur="300000" fill="hold"/>
                                        <p:tgtEl>
                                          <p:spTgt spid="18"/>
                                        </p:tgtEl>
                                        <p:attrNameLst>
                                          <p:attrName>ppt_x</p:attrName>
                                          <p:attrName>ppt_y</p:attrName>
                                        </p:attrNameLst>
                                      </p:cBhvr>
                                      <p:rCtr x="36927" y="324"/>
                                    </p:animMotion>
                                  </p:childTnLst>
                                </p:cTn>
                              </p:par>
                              <p:par>
                                <p:cTn id="7" presetID="42" presetClass="path" presetSubtype="0" accel="50000" decel="50000" fill="hold" nodeType="withEffect">
                                  <p:stCondLst>
                                    <p:cond delay="0"/>
                                  </p:stCondLst>
                                  <p:childTnLst>
                                    <p:animMotion origin="layout" path="M -4.58333E-6 3.33333E-6 L 0.828 -0.03311 " pathEditMode="relative" rAng="0" ptsTypes="AA">
                                      <p:cBhvr>
                                        <p:cTn id="8" dur="290000" fill="hold"/>
                                        <p:tgtEl>
                                          <p:spTgt spid="14"/>
                                        </p:tgtEl>
                                        <p:attrNameLst>
                                          <p:attrName>ppt_x</p:attrName>
                                          <p:attrName>ppt_y</p:attrName>
                                        </p:attrNameLst>
                                      </p:cBhvr>
                                      <p:rCtr x="41393" y="-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1590EEE-0B74-4D0A-8286-6E31028D648D}"/>
              </a:ext>
            </a:extLst>
          </p:cNvPr>
          <p:cNvSpPr>
            <a:spLocks noGrp="1"/>
          </p:cNvSpPr>
          <p:nvPr>
            <p:ph type="title"/>
          </p:nvPr>
        </p:nvSpPr>
        <p:spPr>
          <a:xfrm>
            <a:off x="9029611" y="1966307"/>
            <a:ext cx="2926080" cy="2468880"/>
          </a:xfrm>
        </p:spPr>
        <p:txBody>
          <a:bodyPr vert="horz" lIns="91440" tIns="45720" rIns="91440" bIns="45720" rtlCol="0" anchor="b">
            <a:normAutofit/>
          </a:bodyPr>
          <a:lstStyle/>
          <a:p>
            <a:r>
              <a:rPr lang="en-US" sz="2500" dirty="0"/>
              <a:t>Return to your original mind map and add in any new information you have now learned – in a different </a:t>
            </a:r>
            <a:r>
              <a:rPr lang="en-US" sz="2500" dirty="0" err="1"/>
              <a:t>colour</a:t>
            </a:r>
            <a:r>
              <a:rPr lang="en-US" sz="2500" dirty="0"/>
              <a:t>.</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a:extLst>
              <a:ext uri="{FF2B5EF4-FFF2-40B4-BE49-F238E27FC236}">
                <a16:creationId xmlns:a16="http://schemas.microsoft.com/office/drawing/2014/main" id="{C8055531-C5D0-4CC3-9BBB-48C1E9C1574F}"/>
              </a:ext>
            </a:extLst>
          </p:cNvPr>
          <p:cNvPicPr>
            <a:picLocks noChangeAspect="1"/>
          </p:cNvPicPr>
          <p:nvPr/>
        </p:nvPicPr>
        <p:blipFill rotWithShape="1">
          <a:blip r:embed="rId2"/>
          <a:srcRect r="1" b="955"/>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72899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1"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B7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03735A-E693-42B5-B745-A4415726F179}"/>
              </a:ext>
            </a:extLst>
          </p:cNvPr>
          <p:cNvSpPr>
            <a:spLocks noGrp="1"/>
          </p:cNvSpPr>
          <p:nvPr>
            <p:ph type="title"/>
          </p:nvPr>
        </p:nvSpPr>
        <p:spPr>
          <a:xfrm>
            <a:off x="2250269" y="-142824"/>
            <a:ext cx="8083296" cy="941832"/>
          </a:xfrm>
        </p:spPr>
        <p:txBody>
          <a:bodyPr vert="horz" lIns="91440" tIns="45720" rIns="91440" bIns="45720" rtlCol="0" anchor="b">
            <a:normAutofit/>
          </a:bodyPr>
          <a:lstStyle/>
          <a:p>
            <a:pPr algn="ctr"/>
            <a:r>
              <a:rPr lang="en-US" sz="3100" dirty="0"/>
              <a:t>Scholarship/Further Reading Task (Homework).</a:t>
            </a:r>
          </a:p>
        </p:txBody>
      </p:sp>
      <p:sp>
        <p:nvSpPr>
          <p:cNvPr id="3" name="Content Placeholder 2">
            <a:extLst>
              <a:ext uri="{FF2B5EF4-FFF2-40B4-BE49-F238E27FC236}">
                <a16:creationId xmlns:a16="http://schemas.microsoft.com/office/drawing/2014/main" id="{9CAB1F6D-E682-46A4-BBD9-A40EBBED311A}"/>
              </a:ext>
            </a:extLst>
          </p:cNvPr>
          <p:cNvSpPr>
            <a:spLocks noGrp="1"/>
          </p:cNvSpPr>
          <p:nvPr>
            <p:ph idx="1"/>
          </p:nvPr>
        </p:nvSpPr>
        <p:spPr>
          <a:xfrm>
            <a:off x="2150128" y="4905985"/>
            <a:ext cx="8083296" cy="521208"/>
          </a:xfrm>
        </p:spPr>
        <p:txBody>
          <a:bodyPr vert="horz" lIns="91440" tIns="45720" rIns="91440" bIns="45720" rtlCol="0">
            <a:normAutofit/>
          </a:bodyPr>
          <a:lstStyle/>
          <a:p>
            <a:pPr marL="0" indent="0" algn="ctr">
              <a:buNone/>
            </a:pPr>
            <a:r>
              <a:rPr lang="en-US" sz="2000" dirty="0">
                <a:hlinkClick r:id="rId2"/>
              </a:rPr>
              <a:t>https://u.osu.edu/christophercolumbusncc/</a:t>
            </a:r>
            <a:r>
              <a:rPr lang="en-US" sz="2000" dirty="0"/>
              <a:t> </a:t>
            </a:r>
          </a:p>
        </p:txBody>
      </p:sp>
      <p:sp>
        <p:nvSpPr>
          <p:cNvPr id="33" name="Rectangle 32">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B7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B74CF1D-E08B-4487-AAF8-9F79C20F4BDF}"/>
              </a:ext>
            </a:extLst>
          </p:cNvPr>
          <p:cNvPicPr>
            <a:picLocks noChangeAspect="1"/>
          </p:cNvPicPr>
          <p:nvPr/>
        </p:nvPicPr>
        <p:blipFill rotWithShape="1">
          <a:blip r:embed="rId3"/>
          <a:srcRect l="964" r="1318" b="-1"/>
          <a:stretch/>
        </p:blipFill>
        <p:spPr>
          <a:xfrm>
            <a:off x="3218688" y="1124712"/>
            <a:ext cx="5760720" cy="3099816"/>
          </a:xfrm>
          <a:prstGeom prst="rect">
            <a:avLst/>
          </a:prstGeom>
        </p:spPr>
      </p:pic>
      <p:sp>
        <p:nvSpPr>
          <p:cNvPr id="5" name="Title 1">
            <a:extLst>
              <a:ext uri="{FF2B5EF4-FFF2-40B4-BE49-F238E27FC236}">
                <a16:creationId xmlns:a16="http://schemas.microsoft.com/office/drawing/2014/main" id="{656A42F6-AE79-4D60-9774-49AA0C02FD72}"/>
              </a:ext>
            </a:extLst>
          </p:cNvPr>
          <p:cNvSpPr txBox="1">
            <a:spLocks/>
          </p:cNvSpPr>
          <p:nvPr/>
        </p:nvSpPr>
        <p:spPr>
          <a:xfrm>
            <a:off x="1858436" y="5262677"/>
            <a:ext cx="83938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t>Summarize this article in 200 words.</a:t>
            </a:r>
          </a:p>
        </p:txBody>
      </p:sp>
    </p:spTree>
    <p:extLst>
      <p:ext uri="{BB962C8B-B14F-4D97-AF65-F5344CB8AC3E}">
        <p14:creationId xmlns:p14="http://schemas.microsoft.com/office/powerpoint/2010/main" val="220807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type="sldNum" idx="12"/>
          </p:nvPr>
        </p:nvSpPr>
        <p:spPr>
          <a:xfrm>
            <a:off x="11409044" y="6333133"/>
            <a:ext cx="731600" cy="524800"/>
          </a:xfrm>
          <a:prstGeom prst="rect">
            <a:avLst/>
          </a:prstGeom>
        </p:spPr>
        <p:txBody>
          <a:bodyPr vert="horz" lIns="121900" tIns="121900" rIns="121900" bIns="121900" rtlCol="0" anchor="ctr" anchorCtr="0">
            <a:noAutofit/>
          </a:bodyPr>
          <a:lstStyle/>
          <a:p>
            <a:fld id="{00000000-1234-1234-1234-123412341234}" type="slidenum">
              <a:rPr lang="en"/>
              <a:pPr/>
              <a:t>13</a:t>
            </a:fld>
            <a:endParaRPr lang="en"/>
          </a:p>
        </p:txBody>
      </p:sp>
      <p:sp>
        <p:nvSpPr>
          <p:cNvPr id="2" name="TextBox 1"/>
          <p:cNvSpPr txBox="1"/>
          <p:nvPr/>
        </p:nvSpPr>
        <p:spPr>
          <a:xfrm>
            <a:off x="2490583" y="119062"/>
            <a:ext cx="7836472" cy="1200329"/>
          </a:xfrm>
          <a:prstGeom prst="rect">
            <a:avLst/>
          </a:prstGeom>
          <a:solidFill>
            <a:srgbClr val="AECDE6"/>
          </a:solidFill>
        </p:spPr>
        <p:txBody>
          <a:bodyPr wrap="square" rtlCol="0">
            <a:spAutoFit/>
          </a:bodyPr>
          <a:lstStyle/>
          <a:p>
            <a:pPr algn="ctr"/>
            <a:r>
              <a:rPr lang="en-US" sz="7200" dirty="0"/>
              <a:t>RESOURCES</a:t>
            </a:r>
          </a:p>
        </p:txBody>
      </p:sp>
      <p:sp>
        <p:nvSpPr>
          <p:cNvPr id="4" name="Down Arrow 3"/>
          <p:cNvSpPr/>
          <p:nvPr/>
        </p:nvSpPr>
        <p:spPr>
          <a:xfrm>
            <a:off x="4724400" y="2454443"/>
            <a:ext cx="3368841" cy="3878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5222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96" y="1134140"/>
            <a:ext cx="1737395" cy="1737395"/>
          </a:xfrm>
          <a:prstGeom prst="rect">
            <a:avLst/>
          </a:prstGeom>
        </p:spPr>
      </p:pic>
      <p:sp>
        <p:nvSpPr>
          <p:cNvPr id="8" name="Shape 345"/>
          <p:cNvSpPr txBox="1">
            <a:spLocks/>
          </p:cNvSpPr>
          <p:nvPr/>
        </p:nvSpPr>
        <p:spPr>
          <a:xfrm>
            <a:off x="651801" y="3770519"/>
            <a:ext cx="1737395" cy="2189218"/>
          </a:xfrm>
          <a:prstGeom prst="rect">
            <a:avLst/>
          </a:prstGeom>
          <a:solidFill>
            <a:schemeClr val="accent4">
              <a:lumMod val="20000"/>
              <a:lumOff val="8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1867" dirty="0">
                <a:solidFill>
                  <a:schemeClr val="tx1"/>
                </a:solidFill>
                <a:latin typeface="Corbel" panose="020B0503020204020204" pitchFamily="34" charset="0"/>
              </a:rPr>
              <a:t>Is this soruce reliable?</a:t>
            </a:r>
          </a:p>
          <a:p>
            <a:pPr algn="ctr"/>
            <a:endParaRPr lang="en" sz="1867" dirty="0">
              <a:solidFill>
                <a:schemeClr val="tx1"/>
              </a:solidFill>
              <a:latin typeface="Corbel" panose="020B0503020204020204" pitchFamily="34" charset="0"/>
            </a:endParaRPr>
          </a:p>
          <a:p>
            <a:pPr algn="ctr"/>
            <a:r>
              <a:rPr lang="en" sz="1867" dirty="0">
                <a:solidFill>
                  <a:schemeClr val="tx1"/>
                </a:solidFill>
                <a:latin typeface="Corbel" panose="020B0503020204020204" pitchFamily="34" charset="0"/>
              </a:rPr>
              <a:t>What questions would we need to ask?</a:t>
            </a:r>
          </a:p>
        </p:txBody>
      </p:sp>
      <p:sp>
        <p:nvSpPr>
          <p:cNvPr id="9" name="Shape 347"/>
          <p:cNvSpPr txBox="1">
            <a:spLocks/>
          </p:cNvSpPr>
          <p:nvPr/>
        </p:nvSpPr>
        <p:spPr>
          <a:xfrm>
            <a:off x="4533467" y="1134142"/>
            <a:ext cx="6744000" cy="5557281"/>
          </a:xfrm>
          <a:prstGeom prst="rect">
            <a:avLst/>
          </a:prstGeom>
          <a:solidFill>
            <a:schemeClr val="accent4">
              <a:lumMod val="60000"/>
              <a:lumOff val="4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133" b="1" dirty="0">
                <a:solidFill>
                  <a:schemeClr val="tx1"/>
                </a:solidFill>
              </a:rPr>
              <a:t>Written by Columbus himself in a book he wrote denfence of his own actions:</a:t>
            </a:r>
          </a:p>
          <a:p>
            <a:pPr algn="ctr"/>
            <a:r>
              <a:rPr lang="en-US" sz="1600" b="0" i="0" dirty="0">
                <a:solidFill>
                  <a:srgbClr val="2D2D2D"/>
                </a:solidFill>
                <a:effectLst/>
                <a:latin typeface="Assistant"/>
              </a:rPr>
              <a:t>They judge me over there as they would a Governor who had gone to Sicily, or to a city or town placed under regular government, and where the laws can be observed in their entirety without fear of ruining everything; and I am greatly injured thereby. I ought to be judged as a Captain who went from Spain to the Indies to conquer a numerous and warlike people, whose customs and religion are very contrary to ours; who live in rocks and mountains, without fixed settlements, and not like ourselves; and where, by the divine will, I have placed under the dominion of the King and Queen, our sovereigns, another world, through which Spain, which was reckoned a poor country, has become the richest.</a:t>
            </a:r>
            <a:endParaRPr lang="en" sz="1867" b="1" dirty="0">
              <a:solidFill>
                <a:schemeClr val="tx1"/>
              </a:solidFill>
            </a:endParaRPr>
          </a:p>
        </p:txBody>
      </p:sp>
    </p:spTree>
    <p:extLst>
      <p:ext uri="{BB962C8B-B14F-4D97-AF65-F5344CB8AC3E}">
        <p14:creationId xmlns:p14="http://schemas.microsoft.com/office/powerpoint/2010/main" val="4129566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43" y="1134141"/>
            <a:ext cx="1991823" cy="1991823"/>
          </a:xfrm>
          <a:prstGeom prst="rect">
            <a:avLst/>
          </a:prstGeom>
        </p:spPr>
      </p:pic>
      <p:sp>
        <p:nvSpPr>
          <p:cNvPr id="13" name="Shape 345"/>
          <p:cNvSpPr txBox="1">
            <a:spLocks/>
          </p:cNvSpPr>
          <p:nvPr/>
        </p:nvSpPr>
        <p:spPr>
          <a:xfrm>
            <a:off x="4416808" y="274284"/>
            <a:ext cx="6744000" cy="859857"/>
          </a:xfrm>
          <a:prstGeom prst="rect">
            <a:avLst/>
          </a:prstGeom>
          <a:solidFill>
            <a:schemeClr val="accent4">
              <a:lumMod val="20000"/>
              <a:lumOff val="8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1867" b="1" dirty="0">
                <a:solidFill>
                  <a:schemeClr val="tx1"/>
                </a:solidFill>
              </a:rPr>
              <a:t>A drawing of Spanish explorers enslaving</a:t>
            </a:r>
          </a:p>
          <a:p>
            <a:pPr algn="ctr"/>
            <a:r>
              <a:rPr lang="en" sz="1867" b="1" dirty="0">
                <a:solidFill>
                  <a:schemeClr val="tx1"/>
                </a:solidFill>
              </a:rPr>
              <a:t> local Native Americans in the Carribean.</a:t>
            </a:r>
            <a:endParaRPr lang="en" sz="1867" dirty="0">
              <a:solidFill>
                <a:schemeClr val="tx1"/>
              </a:solidFill>
              <a:latin typeface="Corbel" panose="020B0503020204020204" pitchFamily="34" charset="0"/>
            </a:endParaRPr>
          </a:p>
        </p:txBody>
      </p:sp>
      <p:sp>
        <p:nvSpPr>
          <p:cNvPr id="14" name="Shape 347"/>
          <p:cNvSpPr txBox="1">
            <a:spLocks/>
          </p:cNvSpPr>
          <p:nvPr/>
        </p:nvSpPr>
        <p:spPr>
          <a:xfrm>
            <a:off x="4416808" y="1134142"/>
            <a:ext cx="6744000" cy="5557281"/>
          </a:xfrm>
          <a:prstGeom prst="rect">
            <a:avLst/>
          </a:prstGeom>
          <a:solidFill>
            <a:schemeClr val="accent4">
              <a:lumMod val="60000"/>
              <a:lumOff val="4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spcBef>
                <a:spcPts val="800"/>
              </a:spcBef>
              <a:buClr>
                <a:schemeClr val="dk1"/>
              </a:buClr>
              <a:buSzPct val="78571"/>
            </a:pPr>
            <a:endParaRPr lang="en" sz="1867" b="1" dirty="0">
              <a:solidFill>
                <a:schemeClr val="tx1"/>
              </a:solidFill>
            </a:endParaRPr>
          </a:p>
        </p:txBody>
      </p:sp>
      <p:pic>
        <p:nvPicPr>
          <p:cNvPr id="2" name="Picture 1">
            <a:extLst>
              <a:ext uri="{FF2B5EF4-FFF2-40B4-BE49-F238E27FC236}">
                <a16:creationId xmlns:a16="http://schemas.microsoft.com/office/drawing/2014/main" id="{2CC23F76-8FFC-4E86-B372-8CF97593D396}"/>
              </a:ext>
            </a:extLst>
          </p:cNvPr>
          <p:cNvPicPr>
            <a:picLocks noChangeAspect="1"/>
          </p:cNvPicPr>
          <p:nvPr/>
        </p:nvPicPr>
        <p:blipFill>
          <a:blip r:embed="rId4"/>
          <a:stretch>
            <a:fillRect/>
          </a:stretch>
        </p:blipFill>
        <p:spPr>
          <a:xfrm>
            <a:off x="4436294" y="2130052"/>
            <a:ext cx="6667500" cy="3486150"/>
          </a:xfrm>
          <a:prstGeom prst="rect">
            <a:avLst/>
          </a:prstGeom>
        </p:spPr>
      </p:pic>
      <p:sp>
        <p:nvSpPr>
          <p:cNvPr id="3" name="Shape 345">
            <a:extLst>
              <a:ext uri="{FF2B5EF4-FFF2-40B4-BE49-F238E27FC236}">
                <a16:creationId xmlns:a16="http://schemas.microsoft.com/office/drawing/2014/main" id="{DA4F93D8-EE51-462B-8E28-E97B675E8705}"/>
              </a:ext>
            </a:extLst>
          </p:cNvPr>
          <p:cNvSpPr txBox="1">
            <a:spLocks/>
          </p:cNvSpPr>
          <p:nvPr/>
        </p:nvSpPr>
        <p:spPr>
          <a:xfrm>
            <a:off x="651801" y="3770519"/>
            <a:ext cx="1737395" cy="2189218"/>
          </a:xfrm>
          <a:prstGeom prst="rect">
            <a:avLst/>
          </a:prstGeom>
          <a:solidFill>
            <a:schemeClr val="accent4">
              <a:lumMod val="20000"/>
              <a:lumOff val="8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1867" dirty="0">
                <a:solidFill>
                  <a:schemeClr val="tx1"/>
                </a:solidFill>
                <a:latin typeface="Corbel" panose="020B0503020204020204" pitchFamily="34" charset="0"/>
              </a:rPr>
              <a:t>Is this soruce reliable?</a:t>
            </a:r>
          </a:p>
          <a:p>
            <a:pPr algn="ctr"/>
            <a:endParaRPr lang="en" sz="1867" dirty="0">
              <a:solidFill>
                <a:schemeClr val="tx1"/>
              </a:solidFill>
              <a:latin typeface="Corbel" panose="020B0503020204020204" pitchFamily="34" charset="0"/>
            </a:endParaRPr>
          </a:p>
          <a:p>
            <a:pPr algn="ctr"/>
            <a:r>
              <a:rPr lang="en" sz="1867" dirty="0">
                <a:solidFill>
                  <a:schemeClr val="tx1"/>
                </a:solidFill>
                <a:latin typeface="Corbel" panose="020B0503020204020204" pitchFamily="34" charset="0"/>
              </a:rPr>
              <a:t>What questions would we need to ask?</a:t>
            </a:r>
          </a:p>
        </p:txBody>
      </p:sp>
    </p:spTree>
    <p:extLst>
      <p:ext uri="{BB962C8B-B14F-4D97-AF65-F5344CB8AC3E}">
        <p14:creationId xmlns:p14="http://schemas.microsoft.com/office/powerpoint/2010/main" val="89350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14" y="704211"/>
            <a:ext cx="1991823" cy="1991823"/>
          </a:xfrm>
          <a:prstGeom prst="rect">
            <a:avLst/>
          </a:prstGeom>
        </p:spPr>
      </p:pic>
      <p:sp>
        <p:nvSpPr>
          <p:cNvPr id="10" name="Shape 347"/>
          <p:cNvSpPr txBox="1">
            <a:spLocks/>
          </p:cNvSpPr>
          <p:nvPr/>
        </p:nvSpPr>
        <p:spPr>
          <a:xfrm>
            <a:off x="4533467" y="1134141"/>
            <a:ext cx="6744000" cy="5557281"/>
          </a:xfrm>
          <a:prstGeom prst="rect">
            <a:avLst/>
          </a:prstGeom>
          <a:solidFill>
            <a:schemeClr val="accent4">
              <a:lumMod val="60000"/>
              <a:lumOff val="4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133" b="1" dirty="0">
                <a:solidFill>
                  <a:schemeClr val="tx1"/>
                </a:solidFill>
              </a:rPr>
              <a:t>From History.com</a:t>
            </a:r>
          </a:p>
          <a:p>
            <a:pPr algn="ctr">
              <a:spcBef>
                <a:spcPts val="800"/>
              </a:spcBef>
              <a:buClr>
                <a:schemeClr val="dk1"/>
              </a:buClr>
              <a:buSzPct val="78571"/>
            </a:pPr>
            <a:r>
              <a:rPr lang="en-US" sz="2000" b="0" i="0" dirty="0">
                <a:solidFill>
                  <a:srgbClr val="181818"/>
                </a:solidFill>
                <a:effectLst/>
                <a:latin typeface="open-sans"/>
              </a:rPr>
              <a:t>As governor and viceroy of the Indies, Columbus imposed iron discipline on what is now the Caribbean country of Dominican Republic, according to documents discovered by Spanish historians in 2005. In response to native unrest and revolt, Columbus ordered a brutal crackdown in which many natives were killed; in an attempt to deter further rebellion, Columbus ordered their dismembered bodies to be paraded through the streets.</a:t>
            </a:r>
            <a:endParaRPr lang="en" sz="2000" dirty="0">
              <a:solidFill>
                <a:schemeClr val="tx1"/>
              </a:solidFill>
            </a:endParaRPr>
          </a:p>
        </p:txBody>
      </p:sp>
    </p:spTree>
    <p:extLst>
      <p:ext uri="{BB962C8B-B14F-4D97-AF65-F5344CB8AC3E}">
        <p14:creationId xmlns:p14="http://schemas.microsoft.com/office/powerpoint/2010/main" val="846104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33" y="877503"/>
            <a:ext cx="1991823" cy="1991823"/>
          </a:xfrm>
          <a:prstGeom prst="rect">
            <a:avLst/>
          </a:prstGeom>
        </p:spPr>
      </p:pic>
      <p:sp>
        <p:nvSpPr>
          <p:cNvPr id="7" name="Shape 345"/>
          <p:cNvSpPr txBox="1">
            <a:spLocks/>
          </p:cNvSpPr>
          <p:nvPr/>
        </p:nvSpPr>
        <p:spPr>
          <a:xfrm>
            <a:off x="4533467" y="274284"/>
            <a:ext cx="6744000" cy="859857"/>
          </a:xfrm>
          <a:prstGeom prst="rect">
            <a:avLst/>
          </a:prstGeom>
          <a:solidFill>
            <a:schemeClr val="accent4">
              <a:lumMod val="20000"/>
              <a:lumOff val="8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1867" b="1" dirty="0">
                <a:solidFill>
                  <a:schemeClr val="tx1"/>
                </a:solidFill>
              </a:rPr>
              <a:t>Problem?</a:t>
            </a:r>
          </a:p>
          <a:p>
            <a:pPr algn="ctr"/>
            <a:r>
              <a:rPr lang="en" sz="1867" i="1" dirty="0">
                <a:solidFill>
                  <a:schemeClr val="tx1"/>
                </a:solidFill>
                <a:latin typeface="Corbel" panose="020B0503020204020204" pitchFamily="34" charset="0"/>
              </a:rPr>
              <a:t>Political Reforms</a:t>
            </a:r>
            <a:endParaRPr lang="en" sz="1867" dirty="0">
              <a:solidFill>
                <a:schemeClr val="tx1"/>
              </a:solidFill>
              <a:latin typeface="Corbel" panose="020B0503020204020204" pitchFamily="34" charset="0"/>
            </a:endParaRPr>
          </a:p>
        </p:txBody>
      </p:sp>
      <p:sp>
        <p:nvSpPr>
          <p:cNvPr id="8" name="Shape 347"/>
          <p:cNvSpPr txBox="1">
            <a:spLocks/>
          </p:cNvSpPr>
          <p:nvPr/>
        </p:nvSpPr>
        <p:spPr>
          <a:xfrm>
            <a:off x="4533467" y="1134141"/>
            <a:ext cx="6744000" cy="5557281"/>
          </a:xfrm>
          <a:prstGeom prst="rect">
            <a:avLst/>
          </a:prstGeom>
          <a:solidFill>
            <a:schemeClr val="accent4">
              <a:lumMod val="60000"/>
              <a:lumOff val="4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133" b="1" dirty="0">
                <a:solidFill>
                  <a:schemeClr val="tx1"/>
                </a:solidFill>
              </a:rPr>
              <a:t>From biography.com</a:t>
            </a:r>
          </a:p>
          <a:p>
            <a:pPr algn="ctr">
              <a:spcBef>
                <a:spcPts val="800"/>
              </a:spcBef>
              <a:buClr>
                <a:schemeClr val="dk1"/>
              </a:buClr>
              <a:buSzPct val="78571"/>
            </a:pPr>
            <a:r>
              <a:rPr lang="en-US" sz="1800" b="0" i="0" dirty="0">
                <a:solidFill>
                  <a:srgbClr val="333333"/>
                </a:solidFill>
                <a:effectLst/>
                <a:latin typeface="open-sans"/>
              </a:rPr>
              <a:t>In 1499, the Spanish monarchs got wind of the mistreatment of Spanish colonists in Hispaniola, including the flogging and executions without trial. Columbus, who was governor of the territory, was arrested, chained up, and brought back to Spain. Although some of the charges may have been manufactured by his political enemies, Columbus admitted to King Ferdinand and Queen Isabella that many of the accusations were true. Columbus was stripped of his title as governor.</a:t>
            </a:r>
            <a:endParaRPr lang="en" sz="1800" dirty="0">
              <a:solidFill>
                <a:schemeClr val="tx1"/>
              </a:solidFill>
            </a:endParaRPr>
          </a:p>
        </p:txBody>
      </p:sp>
    </p:spTree>
    <p:extLst>
      <p:ext uri="{BB962C8B-B14F-4D97-AF65-F5344CB8AC3E}">
        <p14:creationId xmlns:p14="http://schemas.microsoft.com/office/powerpoint/2010/main" val="280990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97" y="548209"/>
            <a:ext cx="1991823" cy="1991823"/>
          </a:xfrm>
          <a:prstGeom prst="rect">
            <a:avLst/>
          </a:prstGeom>
        </p:spPr>
      </p:pic>
      <p:sp>
        <p:nvSpPr>
          <p:cNvPr id="6" name="Shape 345"/>
          <p:cNvSpPr txBox="1">
            <a:spLocks/>
          </p:cNvSpPr>
          <p:nvPr/>
        </p:nvSpPr>
        <p:spPr>
          <a:xfrm>
            <a:off x="4533467" y="274284"/>
            <a:ext cx="6744000" cy="859857"/>
          </a:xfrm>
          <a:prstGeom prst="rect">
            <a:avLst/>
          </a:prstGeom>
          <a:solidFill>
            <a:schemeClr val="accent4">
              <a:lumMod val="20000"/>
              <a:lumOff val="8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1867" b="1" dirty="0">
                <a:solidFill>
                  <a:schemeClr val="tx1"/>
                </a:solidFill>
              </a:rPr>
              <a:t>Problem?</a:t>
            </a:r>
          </a:p>
          <a:p>
            <a:pPr algn="ctr"/>
            <a:r>
              <a:rPr lang="en" sz="1867" i="1" dirty="0">
                <a:solidFill>
                  <a:schemeClr val="tx1"/>
                </a:solidFill>
                <a:latin typeface="Corbel" panose="020B0503020204020204" pitchFamily="34" charset="0"/>
              </a:rPr>
              <a:t>Weak Government</a:t>
            </a:r>
            <a:endParaRPr lang="en" sz="1867" dirty="0">
              <a:solidFill>
                <a:schemeClr val="tx1"/>
              </a:solidFill>
              <a:latin typeface="Corbel" panose="020B0503020204020204" pitchFamily="34" charset="0"/>
            </a:endParaRPr>
          </a:p>
        </p:txBody>
      </p:sp>
      <p:sp>
        <p:nvSpPr>
          <p:cNvPr id="7" name="Shape 347"/>
          <p:cNvSpPr txBox="1">
            <a:spLocks/>
          </p:cNvSpPr>
          <p:nvPr/>
        </p:nvSpPr>
        <p:spPr>
          <a:xfrm>
            <a:off x="4533467" y="1134141"/>
            <a:ext cx="6744000" cy="5557281"/>
          </a:xfrm>
          <a:prstGeom prst="rect">
            <a:avLst/>
          </a:prstGeom>
          <a:solidFill>
            <a:schemeClr val="accent4">
              <a:lumMod val="60000"/>
              <a:lumOff val="40000"/>
            </a:schemeClr>
          </a:solidFill>
          <a:ln>
            <a:noFill/>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133" b="1" dirty="0">
                <a:solidFill>
                  <a:schemeClr val="tx1"/>
                </a:solidFill>
              </a:rPr>
              <a:t>From the Washington Post</a:t>
            </a:r>
          </a:p>
          <a:p>
            <a:pPr algn="ctr">
              <a:spcBef>
                <a:spcPts val="800"/>
              </a:spcBef>
              <a:buClr>
                <a:schemeClr val="dk1"/>
              </a:buClr>
              <a:buSzPct val="78571"/>
            </a:pPr>
            <a:r>
              <a:rPr lang="en-US" sz="2000" b="0" i="0" dirty="0">
                <a:solidFill>
                  <a:srgbClr val="111111"/>
                </a:solidFill>
                <a:effectLst/>
                <a:latin typeface="Georgia" panose="02040502050405020303" pitchFamily="18" charset="0"/>
              </a:rPr>
              <a:t>Columbus was clearly no friend of native peoples, but a </a:t>
            </a:r>
            <a:r>
              <a:rPr lang="en-US" sz="2000" b="0" i="0" u="none" strike="noStrike" dirty="0">
                <a:solidFill>
                  <a:srgbClr val="2C6CB4"/>
                </a:solidFill>
                <a:effectLst/>
                <a:latin typeface="Georgia" panose="02040502050405020303" pitchFamily="18" charset="0"/>
                <a:hlinkClick r:id="rId4" tooltip="www.theguardian.com"/>
              </a:rPr>
              <a:t>document discovered</a:t>
            </a:r>
            <a:r>
              <a:rPr lang="en-US" sz="2000" b="0" i="0" dirty="0">
                <a:solidFill>
                  <a:srgbClr val="111111"/>
                </a:solidFill>
                <a:effectLst/>
                <a:latin typeface="Georgia" panose="02040502050405020303" pitchFamily="18" charset="0"/>
              </a:rPr>
              <a:t> 10 years ago in Simancas, Spain, suggests he was an equal-opportunity tyrant. Witnesses testified that his brief government of Hispaniola was marked by routine cruelty not only to the native </a:t>
            </a:r>
            <a:r>
              <a:rPr lang="en-US" sz="2000" b="0" i="0" dirty="0" err="1">
                <a:solidFill>
                  <a:srgbClr val="111111"/>
                </a:solidFill>
                <a:effectLst/>
                <a:latin typeface="Georgia" panose="02040502050405020303" pitchFamily="18" charset="0"/>
              </a:rPr>
              <a:t>Taínos</a:t>
            </a:r>
            <a:r>
              <a:rPr lang="en-US" sz="2000" b="0" i="0" dirty="0">
                <a:solidFill>
                  <a:srgbClr val="111111"/>
                </a:solidFill>
                <a:effectLst/>
                <a:latin typeface="Georgia" panose="02040502050405020303" pitchFamily="18" charset="0"/>
              </a:rPr>
              <a:t> but also to Spaniards who defied or mocked him. A woman who reminded Columbus that he was the son of a weaver had her tongue cut out. Others were executed for minor crimes.</a:t>
            </a:r>
            <a:endParaRPr lang="en" sz="2000" dirty="0">
              <a:solidFill>
                <a:schemeClr val="tx1"/>
              </a:solidFill>
            </a:endParaRPr>
          </a:p>
        </p:txBody>
      </p:sp>
    </p:spTree>
    <p:extLst>
      <p:ext uri="{BB962C8B-B14F-4D97-AF65-F5344CB8AC3E}">
        <p14:creationId xmlns:p14="http://schemas.microsoft.com/office/powerpoint/2010/main" val="212412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algn="ctr"/>
            <a:fld id="{00000000-1234-1234-1234-123412341234}" type="slidenum">
              <a:rPr lang="en" sz="1600"/>
              <a:pPr algn="ctr"/>
              <a:t>19</a:t>
            </a:fld>
            <a:endParaRPr lang="en" sz="1600"/>
          </a:p>
        </p:txBody>
      </p:sp>
      <p:sp>
        <p:nvSpPr>
          <p:cNvPr id="4" name="Rectangle 3"/>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99" y="256466"/>
            <a:ext cx="1483540" cy="1483540"/>
          </a:xfrm>
          <a:prstGeom prst="rect">
            <a:avLst/>
          </a:prstGeom>
        </p:spPr>
      </p:pic>
      <p:sp>
        <p:nvSpPr>
          <p:cNvPr id="6" name="Rectangle 5"/>
          <p:cNvSpPr/>
          <p:nvPr/>
        </p:nvSpPr>
        <p:spPr>
          <a:xfrm>
            <a:off x="2177539" y="240631"/>
            <a:ext cx="9485072" cy="737936"/>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2060"/>
                </a:solidFill>
              </a:rPr>
              <a:t>Key word:	</a:t>
            </a:r>
            <a:endParaRPr lang="en-US" sz="1600" i="1" dirty="0">
              <a:solidFill>
                <a:srgbClr val="002060"/>
              </a:solidFill>
              <a:latin typeface="Arial Narrow" panose="020B0606020202030204" pitchFamily="34" charset="0"/>
            </a:endParaRPr>
          </a:p>
        </p:txBody>
      </p:sp>
      <p:sp>
        <p:nvSpPr>
          <p:cNvPr id="7" name="Rectangle 6"/>
          <p:cNvSpPr/>
          <p:nvPr/>
        </p:nvSpPr>
        <p:spPr>
          <a:xfrm>
            <a:off x="2177538" y="1221857"/>
            <a:ext cx="9485073" cy="1175763"/>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Write a definition:</a:t>
            </a:r>
          </a:p>
          <a:p>
            <a:pPr algn="ctr"/>
            <a:r>
              <a:rPr lang="en-US" sz="1600" dirty="0">
                <a:solidFill>
                  <a:srgbClr val="002060"/>
                </a:solidFill>
              </a:rPr>
              <a:t>			</a:t>
            </a:r>
          </a:p>
          <a:p>
            <a:pPr algn="ctr"/>
            <a:endParaRPr lang="en-US" sz="1600" dirty="0">
              <a:solidFill>
                <a:srgbClr val="002060"/>
              </a:solidFill>
            </a:endParaRPr>
          </a:p>
          <a:p>
            <a:pPr algn="ctr"/>
            <a:r>
              <a:rPr lang="en-US" sz="1600" dirty="0">
                <a:solidFill>
                  <a:srgbClr val="002060"/>
                </a:solidFill>
              </a:rPr>
              <a:t>			</a:t>
            </a:r>
          </a:p>
        </p:txBody>
      </p:sp>
      <p:pic>
        <p:nvPicPr>
          <p:cNvPr id="8" name="Picture 7">
            <a:extLst>
              <a:ext uri="{FF2B5EF4-FFF2-40B4-BE49-F238E27FC236}">
                <a16:creationId xmlns:a16="http://schemas.microsoft.com/office/drawing/2014/main" id="{D144D7FE-2FAB-47EA-A92F-1A6A76978747}"/>
              </a:ext>
            </a:extLst>
          </p:cNvPr>
          <p:cNvPicPr>
            <a:picLocks noChangeAspect="1"/>
          </p:cNvPicPr>
          <p:nvPr/>
        </p:nvPicPr>
        <p:blipFill>
          <a:blip r:embed="rId3"/>
          <a:stretch>
            <a:fillRect/>
          </a:stretch>
        </p:blipFill>
        <p:spPr>
          <a:xfrm rot="21096674">
            <a:off x="10696551" y="285743"/>
            <a:ext cx="667381" cy="667381"/>
          </a:xfrm>
          <a:prstGeom prst="rect">
            <a:avLst/>
          </a:prstGeom>
        </p:spPr>
      </p:pic>
      <p:sp>
        <p:nvSpPr>
          <p:cNvPr id="9" name="Rectangle 8"/>
          <p:cNvSpPr/>
          <p:nvPr/>
        </p:nvSpPr>
        <p:spPr>
          <a:xfrm>
            <a:off x="2177534" y="2548120"/>
            <a:ext cx="4511057" cy="2499025"/>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Write a sentence in which the word is used correctly:</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r>
              <a:rPr lang="en-US" sz="1600" dirty="0">
                <a:solidFill>
                  <a:srgbClr val="002060"/>
                </a:solidFill>
              </a:rPr>
              <a:t>	</a:t>
            </a:r>
          </a:p>
        </p:txBody>
      </p:sp>
      <p:sp>
        <p:nvSpPr>
          <p:cNvPr id="10" name="Rectangle 9"/>
          <p:cNvSpPr/>
          <p:nvPr/>
        </p:nvSpPr>
        <p:spPr>
          <a:xfrm>
            <a:off x="6882864" y="2548120"/>
            <a:ext cx="4779741" cy="15188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Create a question where the keyword is the answer:</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p:txBody>
      </p:sp>
      <p:sp>
        <p:nvSpPr>
          <p:cNvPr id="11" name="Rectangle 10"/>
          <p:cNvSpPr/>
          <p:nvPr/>
        </p:nvSpPr>
        <p:spPr>
          <a:xfrm>
            <a:off x="2192610" y="5197643"/>
            <a:ext cx="4495981" cy="140175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What other words are like this?</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p:txBody>
      </p:sp>
      <p:sp>
        <p:nvSpPr>
          <p:cNvPr id="12" name="Shape 248"/>
          <p:cNvSpPr txBox="1">
            <a:spLocks/>
          </p:cNvSpPr>
          <p:nvPr/>
        </p:nvSpPr>
        <p:spPr>
          <a:xfrm>
            <a:off x="64168" y="1910116"/>
            <a:ext cx="2049200" cy="1593885"/>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 sz="2667" b="1" dirty="0">
                <a:solidFill>
                  <a:srgbClr val="002060"/>
                </a:solidFill>
              </a:rPr>
              <a:t>Glossary &amp; K</a:t>
            </a:r>
            <a:r>
              <a:rPr lang="en-US" sz="2667" b="1" dirty="0">
                <a:solidFill>
                  <a:srgbClr val="002060"/>
                </a:solidFill>
              </a:rPr>
              <a:t>e</a:t>
            </a:r>
            <a:r>
              <a:rPr lang="en" sz="2667" b="1" dirty="0">
                <a:solidFill>
                  <a:srgbClr val="002060"/>
                </a:solidFill>
              </a:rPr>
              <a:t>yword Spotlight</a:t>
            </a:r>
          </a:p>
        </p:txBody>
      </p:sp>
      <p:sp>
        <p:nvSpPr>
          <p:cNvPr id="14" name="Rectangle 13"/>
          <p:cNvSpPr/>
          <p:nvPr/>
        </p:nvSpPr>
        <p:spPr>
          <a:xfrm>
            <a:off x="6897941" y="4299283"/>
            <a:ext cx="4764665" cy="2300119"/>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Draw a small picture to help you remember this keyword:</a:t>
            </a: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a:p>
            <a:pPr algn="ctr"/>
            <a:endParaRPr lang="en-US" sz="1600" dirty="0">
              <a:solidFill>
                <a:srgbClr val="002060"/>
              </a:solidFill>
            </a:endParaRPr>
          </a:p>
        </p:txBody>
      </p:sp>
      <p:sp>
        <p:nvSpPr>
          <p:cNvPr id="15" name="Shape 248"/>
          <p:cNvSpPr txBox="1">
            <a:spLocks/>
          </p:cNvSpPr>
          <p:nvPr/>
        </p:nvSpPr>
        <p:spPr>
          <a:xfrm>
            <a:off x="209350" y="3586467"/>
            <a:ext cx="1773911" cy="2726000"/>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r>
              <a:rPr lang="en-US" sz="2667" b="1" dirty="0">
                <a:solidFill>
                  <a:srgbClr val="002060"/>
                </a:solidFill>
              </a:rPr>
              <a:t>Got it!</a:t>
            </a:r>
          </a:p>
          <a:p>
            <a:pPr algn="ctr"/>
            <a:endParaRPr lang="en-US" sz="2667" b="1" dirty="0">
              <a:solidFill>
                <a:srgbClr val="002060"/>
              </a:solidFill>
            </a:endParaRPr>
          </a:p>
          <a:p>
            <a:pPr algn="ctr"/>
            <a:r>
              <a:rPr lang="en-US" sz="2667" b="1" dirty="0">
                <a:solidFill>
                  <a:srgbClr val="002060"/>
                </a:solidFill>
              </a:rPr>
              <a:t>Almost!</a:t>
            </a:r>
          </a:p>
          <a:p>
            <a:pPr algn="ctr"/>
            <a:endParaRPr lang="en-US" sz="2667" b="1" dirty="0">
              <a:solidFill>
                <a:srgbClr val="002060"/>
              </a:solidFill>
            </a:endParaRPr>
          </a:p>
          <a:p>
            <a:pPr algn="ctr"/>
            <a:r>
              <a:rPr lang="en-US" sz="2667" b="1" dirty="0">
                <a:solidFill>
                  <a:srgbClr val="002060"/>
                </a:solidFill>
              </a:rPr>
              <a:t>Not Yet!</a:t>
            </a:r>
            <a:endParaRPr lang="en" sz="2667" b="1" dirty="0">
              <a:solidFill>
                <a:srgbClr val="002060"/>
              </a:solidFill>
            </a:endParaRPr>
          </a:p>
        </p:txBody>
      </p:sp>
      <p:sp>
        <p:nvSpPr>
          <p:cNvPr id="16" name="Shape 248"/>
          <p:cNvSpPr txBox="1">
            <a:spLocks/>
          </p:cNvSpPr>
          <p:nvPr/>
        </p:nvSpPr>
        <p:spPr>
          <a:xfrm>
            <a:off x="838325" y="4066923"/>
            <a:ext cx="485807" cy="481668"/>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endParaRPr lang="en" sz="2667" b="1" dirty="0">
              <a:solidFill>
                <a:srgbClr val="002060"/>
              </a:solidFill>
            </a:endParaRPr>
          </a:p>
        </p:txBody>
      </p:sp>
      <p:sp>
        <p:nvSpPr>
          <p:cNvPr id="17" name="Shape 248"/>
          <p:cNvSpPr txBox="1">
            <a:spLocks/>
          </p:cNvSpPr>
          <p:nvPr/>
        </p:nvSpPr>
        <p:spPr>
          <a:xfrm>
            <a:off x="830957" y="4868009"/>
            <a:ext cx="485807" cy="481668"/>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endParaRPr lang="en" sz="2667" b="1" dirty="0">
              <a:solidFill>
                <a:srgbClr val="002060"/>
              </a:solidFill>
            </a:endParaRPr>
          </a:p>
        </p:txBody>
      </p:sp>
      <p:sp>
        <p:nvSpPr>
          <p:cNvPr id="18" name="Shape 248"/>
          <p:cNvSpPr txBox="1">
            <a:spLocks/>
          </p:cNvSpPr>
          <p:nvPr/>
        </p:nvSpPr>
        <p:spPr>
          <a:xfrm>
            <a:off x="830955" y="5744165"/>
            <a:ext cx="485807" cy="481668"/>
          </a:xfrm>
          <a:prstGeom prst="rect">
            <a:avLst/>
          </a:prstGeom>
          <a:solidFill>
            <a:schemeClr val="tx2"/>
          </a:solidFill>
          <a:ln w="12700">
            <a:solidFill>
              <a:srgbClr val="002060"/>
            </a:solid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Nunito Sans"/>
              <a:buNone/>
              <a:defRPr sz="2400" b="0" i="0" u="none" strike="noStrike" cap="none">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pPr algn="ctr"/>
            <a:endParaRPr lang="en" sz="2667" b="1" dirty="0">
              <a:solidFill>
                <a:srgbClr val="002060"/>
              </a:solidFill>
            </a:endParaRPr>
          </a:p>
        </p:txBody>
      </p:sp>
      <p:sp>
        <p:nvSpPr>
          <p:cNvPr id="19" name="Rectangle 18"/>
          <p:cNvSpPr/>
          <p:nvPr/>
        </p:nvSpPr>
        <p:spPr>
          <a:xfrm>
            <a:off x="7101140" y="5197644"/>
            <a:ext cx="4307904" cy="1155160"/>
          </a:xfrm>
          <a:prstGeom prst="rect">
            <a:avLst/>
          </a:prstGeom>
          <a:solidFill>
            <a:srgbClr val="FFF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2060"/>
              </a:solidFill>
            </a:endParaRPr>
          </a:p>
        </p:txBody>
      </p:sp>
    </p:spTree>
    <p:extLst>
      <p:ext uri="{BB962C8B-B14F-4D97-AF65-F5344CB8AC3E}">
        <p14:creationId xmlns:p14="http://schemas.microsoft.com/office/powerpoint/2010/main" val="384149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787C-FD0B-4D44-B683-91735F9372C8}"/>
              </a:ext>
            </a:extLst>
          </p:cNvPr>
          <p:cNvSpPr>
            <a:spLocks noGrp="1"/>
          </p:cNvSpPr>
          <p:nvPr>
            <p:ph type="ctrTitle"/>
          </p:nvPr>
        </p:nvSpPr>
        <p:spPr>
          <a:xfrm>
            <a:off x="7708454" y="-128168"/>
            <a:ext cx="4087306" cy="2226677"/>
          </a:xfrm>
        </p:spPr>
        <p:txBody>
          <a:bodyPr anchor="b">
            <a:normAutofit fontScale="90000"/>
          </a:bodyPr>
          <a:lstStyle/>
          <a:p>
            <a:r>
              <a:rPr lang="en-US" sz="5400" b="1" u="sng" dirty="0"/>
              <a:t>Columbus</a:t>
            </a:r>
            <a:r>
              <a:rPr lang="en-US" sz="5400" dirty="0"/>
              <a:t>  Hero or Villain?</a:t>
            </a:r>
          </a:p>
        </p:txBody>
      </p:sp>
      <p:sp>
        <p:nvSpPr>
          <p:cNvPr id="3" name="Subtitle 2">
            <a:extLst>
              <a:ext uri="{FF2B5EF4-FFF2-40B4-BE49-F238E27FC236}">
                <a16:creationId xmlns:a16="http://schemas.microsoft.com/office/drawing/2014/main" id="{BA0BD781-C196-4525-98EB-33BDCB36EC55}"/>
              </a:ext>
            </a:extLst>
          </p:cNvPr>
          <p:cNvSpPr>
            <a:spLocks noGrp="1"/>
          </p:cNvSpPr>
          <p:nvPr>
            <p:ph type="subTitle" idx="1"/>
          </p:nvPr>
        </p:nvSpPr>
        <p:spPr>
          <a:xfrm>
            <a:off x="7578668" y="2315661"/>
            <a:ext cx="4184046" cy="2226677"/>
          </a:xfrm>
        </p:spPr>
        <p:txBody>
          <a:bodyPr anchor="t">
            <a:normAutofit fontScale="85000" lnSpcReduction="10000"/>
          </a:bodyPr>
          <a:lstStyle/>
          <a:p>
            <a:endParaRPr lang="en-US" sz="2000" dirty="0"/>
          </a:p>
          <a:p>
            <a:r>
              <a:rPr lang="en-US" sz="2000" dirty="0"/>
              <a:t>What will we do today?</a:t>
            </a:r>
          </a:p>
          <a:p>
            <a:r>
              <a:rPr lang="en-US" sz="2000" dirty="0"/>
              <a:t>Prepare for a debate on the legacy of Christopher Columbus by studying sources.</a:t>
            </a:r>
          </a:p>
          <a:p>
            <a:endParaRPr lang="en-US" sz="2000" dirty="0"/>
          </a:p>
          <a:p>
            <a:r>
              <a:rPr lang="en-US" sz="2000" dirty="0"/>
              <a:t>To write two PEEKA paragraphs in support or against Columbus.</a:t>
            </a:r>
          </a:p>
        </p:txBody>
      </p:sp>
      <p:sp>
        <p:nvSpPr>
          <p:cNvPr id="139" name="Freeform: Shape 13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B28BDE2-B5E9-4D41-BE3B-5EB1E7D40B3B}"/>
              </a:ext>
            </a:extLst>
          </p:cNvPr>
          <p:cNvPicPr>
            <a:picLocks noChangeAspect="1"/>
          </p:cNvPicPr>
          <p:nvPr/>
        </p:nvPicPr>
        <p:blipFill rotWithShape="1">
          <a:blip r:embed="rId3"/>
          <a:srcRect l="16439" r="1745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5" name="Picture 4">
            <a:extLst>
              <a:ext uri="{FF2B5EF4-FFF2-40B4-BE49-F238E27FC236}">
                <a16:creationId xmlns:a16="http://schemas.microsoft.com/office/drawing/2014/main" id="{CCF1EC81-820D-4659-8117-DFCF78AA67CD}"/>
              </a:ext>
            </a:extLst>
          </p:cNvPr>
          <p:cNvPicPr>
            <a:picLocks noChangeAspect="1"/>
          </p:cNvPicPr>
          <p:nvPr/>
        </p:nvPicPr>
        <p:blipFill>
          <a:blip r:embed="rId4"/>
          <a:stretch>
            <a:fillRect/>
          </a:stretch>
        </p:blipFill>
        <p:spPr>
          <a:xfrm>
            <a:off x="9029698" y="4740964"/>
            <a:ext cx="2809574" cy="1949844"/>
          </a:xfrm>
          <a:prstGeom prst="rect">
            <a:avLst/>
          </a:prstGeom>
        </p:spPr>
      </p:pic>
      <p:sp>
        <p:nvSpPr>
          <p:cNvPr id="6" name="Arrow: Down 5">
            <a:extLst>
              <a:ext uri="{FF2B5EF4-FFF2-40B4-BE49-F238E27FC236}">
                <a16:creationId xmlns:a16="http://schemas.microsoft.com/office/drawing/2014/main" id="{A7D7804B-4252-43E0-B787-7D36A12B828F}"/>
              </a:ext>
            </a:extLst>
          </p:cNvPr>
          <p:cNvSpPr/>
          <p:nvPr/>
        </p:nvSpPr>
        <p:spPr>
          <a:xfrm rot="16200000">
            <a:off x="6955513" y="4386280"/>
            <a:ext cx="1949844" cy="265921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D1AEB2B-51E5-471F-8F05-BD841E7CB0FB}"/>
              </a:ext>
            </a:extLst>
          </p:cNvPr>
          <p:cNvSpPr txBox="1"/>
          <p:nvPr/>
        </p:nvSpPr>
        <p:spPr>
          <a:xfrm>
            <a:off x="6600828" y="5346554"/>
            <a:ext cx="2349944" cy="738664"/>
          </a:xfrm>
          <a:prstGeom prst="rect">
            <a:avLst/>
          </a:prstGeom>
          <a:noFill/>
        </p:spPr>
        <p:txBody>
          <a:bodyPr wrap="square" rtlCol="0">
            <a:spAutoFit/>
          </a:bodyPr>
          <a:lstStyle/>
          <a:p>
            <a:pPr algn="ctr"/>
            <a:r>
              <a:rPr lang="en-US" sz="1400" dirty="0"/>
              <a:t>Make a mind map about all the things you think you know about Columbus.</a:t>
            </a:r>
          </a:p>
        </p:txBody>
      </p:sp>
    </p:spTree>
    <p:extLst>
      <p:ext uri="{BB962C8B-B14F-4D97-AF65-F5344CB8AC3E}">
        <p14:creationId xmlns:p14="http://schemas.microsoft.com/office/powerpoint/2010/main" val="374233352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55EA2B9C-22D5-4B87-8E0E-5F0587073F4C}" type="slidenum">
              <a:rPr lang="en-US" smtClean="0"/>
              <a:t>20</a:t>
            </a:fld>
            <a:endParaRPr lang="en-US"/>
          </a:p>
        </p:txBody>
      </p:sp>
      <p:pic>
        <p:nvPicPr>
          <p:cNvPr id="5" name="Picture 4">
            <a:hlinkClick r:id="rId2"/>
          </p:cNvPr>
          <p:cNvPicPr>
            <a:picLocks noChangeAspect="1"/>
          </p:cNvPicPr>
          <p:nvPr/>
        </p:nvPicPr>
        <p:blipFill>
          <a:blip r:embed="rId3"/>
          <a:stretch>
            <a:fillRect/>
          </a:stretch>
        </p:blipFill>
        <p:spPr>
          <a:xfrm>
            <a:off x="1589" y="0"/>
            <a:ext cx="12188825" cy="6858000"/>
          </a:xfrm>
          <a:prstGeom prst="rect">
            <a:avLst/>
          </a:prstGeom>
        </p:spPr>
      </p:pic>
    </p:spTree>
    <p:extLst>
      <p:ext uri="{BB962C8B-B14F-4D97-AF65-F5344CB8AC3E}">
        <p14:creationId xmlns:p14="http://schemas.microsoft.com/office/powerpoint/2010/main" val="1842895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ccp"/>
          <p:cNvSpPr>
            <a:spLocks noChangeAspect="1" noChangeArrowheads="1"/>
          </p:cNvSpPr>
          <p:nvPr/>
        </p:nvSpPr>
        <p:spPr bwMode="auto">
          <a:xfrm>
            <a:off x="80943" y="-71319"/>
            <a:ext cx="152360" cy="152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08" tIns="22855" rIns="45708" bIns="22855" numCol="1" anchor="t" anchorCtr="0" compatLnSpc="1">
            <a:prstTxWarp prst="textNoShape">
              <a:avLst/>
            </a:prstTxWarp>
          </a:bodyPr>
          <a:lstStyle/>
          <a:p>
            <a:endParaRPr lang="en-US" sz="700"/>
          </a:p>
        </p:txBody>
      </p:sp>
      <p:pic>
        <p:nvPicPr>
          <p:cNvPr id="35" name="Picture 34">
            <a:hlinkClick r:id="rId3"/>
          </p:cNvPr>
          <p:cNvPicPr>
            <a:picLocks noChangeAspect="1"/>
          </p:cNvPicPr>
          <p:nvPr/>
        </p:nvPicPr>
        <p:blipFill>
          <a:blip r:embed="rId4"/>
          <a:stretch>
            <a:fillRect/>
          </a:stretch>
        </p:blipFill>
        <p:spPr>
          <a:xfrm>
            <a:off x="3176" y="4861"/>
            <a:ext cx="12185651" cy="6969783"/>
          </a:xfrm>
          <a:prstGeom prst="rect">
            <a:avLst/>
          </a:prstGeom>
        </p:spPr>
      </p:pic>
    </p:spTree>
    <p:extLst>
      <p:ext uri="{BB962C8B-B14F-4D97-AF65-F5344CB8AC3E}">
        <p14:creationId xmlns:p14="http://schemas.microsoft.com/office/powerpoint/2010/main" val="330231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89" y="5820253"/>
            <a:ext cx="12188825" cy="1029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Bodoni MT" panose="02070603080606020203" pitchFamily="18" charset="0"/>
            </a:endParaRPr>
          </a:p>
        </p:txBody>
      </p:sp>
      <p:pic>
        <p:nvPicPr>
          <p:cNvPr id="5" name="Picture 4">
            <a:hlinkClick r:id="rId2"/>
          </p:cNvPr>
          <p:cNvPicPr>
            <a:picLocks noChangeAspect="1"/>
          </p:cNvPicPr>
          <p:nvPr/>
        </p:nvPicPr>
        <p:blipFill>
          <a:blip r:embed="rId3"/>
          <a:stretch>
            <a:fillRect/>
          </a:stretch>
        </p:blipFill>
        <p:spPr>
          <a:xfrm>
            <a:off x="3137441" y="6193758"/>
            <a:ext cx="284812" cy="284812"/>
          </a:xfrm>
          <a:prstGeom prst="rect">
            <a:avLst/>
          </a:prstGeom>
        </p:spPr>
      </p:pic>
      <p:pic>
        <p:nvPicPr>
          <p:cNvPr id="6" name="Picture 5">
            <a:hlinkClick r:id="rId4"/>
          </p:cNvPr>
          <p:cNvPicPr>
            <a:picLocks noChangeAspect="1"/>
          </p:cNvPicPr>
          <p:nvPr/>
        </p:nvPicPr>
        <p:blipFill rotWithShape="1">
          <a:blip r:embed="rId5"/>
          <a:srcRect l="27534" r="22231"/>
          <a:stretch/>
        </p:blipFill>
        <p:spPr>
          <a:xfrm>
            <a:off x="8414990" y="6167036"/>
            <a:ext cx="316396" cy="366336"/>
          </a:xfrm>
          <a:prstGeom prst="rect">
            <a:avLst/>
          </a:prstGeom>
        </p:spPr>
      </p:pic>
      <p:pic>
        <p:nvPicPr>
          <p:cNvPr id="15" name="Picture 14">
            <a:hlinkClick r:id="rId6"/>
          </p:cNvPr>
          <p:cNvPicPr>
            <a:picLocks noChangeAspect="1"/>
          </p:cNvPicPr>
          <p:nvPr/>
        </p:nvPicPr>
        <p:blipFill>
          <a:blip r:embed="rId7"/>
          <a:stretch>
            <a:fillRect/>
          </a:stretch>
        </p:blipFill>
        <p:spPr>
          <a:xfrm>
            <a:off x="10097891" y="6203160"/>
            <a:ext cx="1908248" cy="294091"/>
          </a:xfrm>
          <a:prstGeom prst="rect">
            <a:avLst/>
          </a:prstGeom>
        </p:spPr>
      </p:pic>
      <p:pic>
        <p:nvPicPr>
          <p:cNvPr id="18" name="Picture 6" descr="Chief Executive, John Thornhill talks to Tes | LTE Group">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6603" y="5998486"/>
            <a:ext cx="1195224" cy="6726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07868" y="5969930"/>
            <a:ext cx="1740617" cy="729721"/>
          </a:xfrm>
          <a:prstGeom prst="rect">
            <a:avLst/>
          </a:prstGeom>
        </p:spPr>
      </p:pic>
      <p:pic>
        <p:nvPicPr>
          <p:cNvPr id="2" name="Picture 1">
            <a:hlinkClick r:id="rId12" action="ppaction://hlinkfile"/>
          </p:cNvPr>
          <p:cNvPicPr>
            <a:picLocks noChangeAspect="1"/>
          </p:cNvPicPr>
          <p:nvPr/>
        </p:nvPicPr>
        <p:blipFill rotWithShape="1">
          <a:blip r:embed="rId13"/>
          <a:srcRect b="15657"/>
          <a:stretch/>
        </p:blipFill>
        <p:spPr>
          <a:xfrm>
            <a:off x="1589" y="894"/>
            <a:ext cx="12188825" cy="5779884"/>
          </a:xfrm>
          <a:prstGeom prst="rect">
            <a:avLst/>
          </a:prstGeom>
        </p:spPr>
      </p:pic>
    </p:spTree>
    <p:extLst>
      <p:ext uri="{BB962C8B-B14F-4D97-AF65-F5344CB8AC3E}">
        <p14:creationId xmlns:p14="http://schemas.microsoft.com/office/powerpoint/2010/main" val="155974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2"/>
          </p:cNvPr>
          <p:cNvPicPr>
            <a:picLocks noChangeAspect="1"/>
          </p:cNvPicPr>
          <p:nvPr/>
        </p:nvPicPr>
        <p:blipFill rotWithShape="1">
          <a:blip r:embed="rId3"/>
          <a:srcRect l="6358" t="11394" r="5370" b="11522"/>
          <a:stretch/>
        </p:blipFill>
        <p:spPr>
          <a:xfrm>
            <a:off x="643467" y="750682"/>
            <a:ext cx="10905066" cy="5356634"/>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680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BE52347-6EDC-40B7-AD04-41CE3ACA343F}"/>
              </a:ext>
            </a:extLst>
          </p:cNvPr>
          <p:cNvPicPr>
            <a:picLocks noChangeAspect="1"/>
          </p:cNvPicPr>
          <p:nvPr/>
        </p:nvPicPr>
        <p:blipFill rotWithShape="1">
          <a:blip r:embed="rId3"/>
          <a:srcRect l="16973" t="15814" r="11227" b="8676"/>
          <a:stretch/>
        </p:blipFill>
        <p:spPr>
          <a:xfrm>
            <a:off x="2562726" y="1"/>
            <a:ext cx="9629274" cy="6857999"/>
          </a:xfrm>
          <a:prstGeom prst="rect">
            <a:avLst/>
          </a:prstGeom>
        </p:spPr>
      </p:pic>
      <p:sp>
        <p:nvSpPr>
          <p:cNvPr id="50" name="Freeform: Shape 17">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E5AB9F-6637-4220-9422-20361E868FBE}"/>
              </a:ext>
            </a:extLst>
          </p:cNvPr>
          <p:cNvSpPr>
            <a:spLocks noGrp="1"/>
          </p:cNvSpPr>
          <p:nvPr>
            <p:ph type="title"/>
          </p:nvPr>
        </p:nvSpPr>
        <p:spPr>
          <a:xfrm>
            <a:off x="352827" y="195942"/>
            <a:ext cx="4263439" cy="4103534"/>
          </a:xfrm>
        </p:spPr>
        <p:txBody>
          <a:bodyPr vert="horz" lIns="91440" tIns="45720" rIns="91440" bIns="45720" rtlCol="0" anchor="b">
            <a:noAutofit/>
          </a:bodyPr>
          <a:lstStyle/>
          <a:p>
            <a:pPr algn="ctr"/>
            <a:r>
              <a:rPr lang="en-US" sz="3600" b="1" u="sng" dirty="0"/>
              <a:t>Christopher Columbus: </a:t>
            </a:r>
            <a:br>
              <a:rPr lang="en-US" sz="3600" b="1" u="sng" dirty="0"/>
            </a:br>
            <a:r>
              <a:rPr lang="en-US" sz="3600" dirty="0"/>
              <a:t>Hero or Villain?</a:t>
            </a:r>
            <a:br>
              <a:rPr lang="en-US" sz="3600" dirty="0"/>
            </a:br>
            <a:r>
              <a:rPr lang="en-US" sz="3600" dirty="0"/>
              <a:t>Source Analysis, Debate &amp; Extended Writing Tasks</a:t>
            </a:r>
          </a:p>
        </p:txBody>
      </p:sp>
      <p:pic>
        <p:nvPicPr>
          <p:cNvPr id="25" name="Picture 24">
            <a:extLst>
              <a:ext uri="{FF2B5EF4-FFF2-40B4-BE49-F238E27FC236}">
                <a16:creationId xmlns:a16="http://schemas.microsoft.com/office/drawing/2014/main" id="{7D8049A4-F1F3-47DD-A9E4-CDF331CB9ADC}"/>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121979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42"/>
        <p:cNvGrpSpPr/>
        <p:nvPr/>
      </p:nvGrpSpPr>
      <p:grpSpPr>
        <a:xfrm>
          <a:off x="0" y="0"/>
          <a:ext cx="0" cy="0"/>
          <a:chOff x="0" y="0"/>
          <a:chExt cx="0" cy="0"/>
        </a:xfrm>
      </p:grpSpPr>
      <p:sp>
        <p:nvSpPr>
          <p:cNvPr id="2" name="TextBox 1"/>
          <p:cNvSpPr txBox="1"/>
          <p:nvPr/>
        </p:nvSpPr>
        <p:spPr>
          <a:xfrm>
            <a:off x="1559794" y="420433"/>
            <a:ext cx="9500327" cy="830997"/>
          </a:xfrm>
          <a:prstGeom prst="rect">
            <a:avLst/>
          </a:prstGeom>
          <a:solidFill>
            <a:srgbClr val="002060"/>
          </a:solidFill>
        </p:spPr>
        <p:txBody>
          <a:bodyPr wrap="square" rtlCol="0">
            <a:spAutoFit/>
          </a:bodyPr>
          <a:lstStyle/>
          <a:p>
            <a:pPr algn="ctr"/>
            <a:r>
              <a:rPr lang="en-US" sz="4800" dirty="0">
                <a:solidFill>
                  <a:schemeClr val="bg1"/>
                </a:solidFill>
                <a:latin typeface="Nunito Sans" panose="020B0604020202020204" charset="0"/>
              </a:rPr>
              <a:t>HERO OR VILLAIN?</a:t>
            </a:r>
          </a:p>
        </p:txBody>
      </p:sp>
      <p:sp>
        <p:nvSpPr>
          <p:cNvPr id="5" name="Rounded Rectangle 4"/>
          <p:cNvSpPr/>
          <p:nvPr/>
        </p:nvSpPr>
        <p:spPr>
          <a:xfrm>
            <a:off x="168828" y="1743434"/>
            <a:ext cx="2576949" cy="5011837"/>
          </a:xfrm>
          <a:prstGeom prst="round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evidence is there to suggest he was successful?</a:t>
            </a:r>
          </a:p>
          <a:p>
            <a:pPr algn="ctr"/>
            <a:endParaRPr lang="en-US" sz="2000" b="1" dirty="0">
              <a:solidFill>
                <a:schemeClr val="tx1"/>
              </a:solidFill>
            </a:endParaRPr>
          </a:p>
          <a:p>
            <a:pPr algn="ctr"/>
            <a:r>
              <a:rPr lang="en-US" sz="2000" b="1" dirty="0">
                <a:solidFill>
                  <a:schemeClr val="tx1"/>
                </a:solidFill>
              </a:rPr>
              <a:t>What evidence is there to suggest he was a hero?</a:t>
            </a:r>
          </a:p>
          <a:p>
            <a:pPr algn="ctr"/>
            <a:endParaRPr lang="en-US" sz="2000" b="1" dirty="0">
              <a:solidFill>
                <a:schemeClr val="tx1"/>
              </a:solidFill>
            </a:endParaRPr>
          </a:p>
          <a:p>
            <a:pPr algn="ctr"/>
            <a:r>
              <a:rPr lang="en-US" sz="2000" b="1" dirty="0">
                <a:solidFill>
                  <a:schemeClr val="tx1"/>
                </a:solidFill>
              </a:rPr>
              <a:t>What evidence is there to suggest he was a villain?</a:t>
            </a:r>
          </a:p>
        </p:txBody>
      </p:sp>
      <p:sp>
        <p:nvSpPr>
          <p:cNvPr id="17" name="Rounded Rectangle 16"/>
          <p:cNvSpPr/>
          <p:nvPr/>
        </p:nvSpPr>
        <p:spPr>
          <a:xfrm>
            <a:off x="9578919" y="1743434"/>
            <a:ext cx="2576949" cy="5011837"/>
          </a:xfrm>
          <a:prstGeom prst="roundRect">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Is being a hero different to being a success?</a:t>
            </a:r>
          </a:p>
          <a:p>
            <a:pPr algn="ctr"/>
            <a:endParaRPr lang="en-US" sz="2000" b="1" dirty="0">
              <a:solidFill>
                <a:schemeClr val="tx1"/>
              </a:solidFill>
            </a:endParaRPr>
          </a:p>
          <a:p>
            <a:pPr algn="ctr"/>
            <a:r>
              <a:rPr lang="en-US" sz="2000" b="1" dirty="0">
                <a:solidFill>
                  <a:schemeClr val="tx1"/>
                </a:solidFill>
              </a:rPr>
              <a:t>Are we judging Columbus by the moral standards of the 21</a:t>
            </a:r>
            <a:r>
              <a:rPr lang="en-US" sz="2000" b="1" baseline="30000" dirty="0">
                <a:solidFill>
                  <a:schemeClr val="tx1"/>
                </a:solidFill>
              </a:rPr>
              <a:t>st</a:t>
            </a:r>
            <a:r>
              <a:rPr lang="en-US" sz="2000" b="1" dirty="0">
                <a:solidFill>
                  <a:schemeClr val="tx1"/>
                </a:solidFill>
              </a:rPr>
              <a:t> century?</a:t>
            </a:r>
          </a:p>
          <a:p>
            <a:pPr algn="ctr"/>
            <a:endParaRPr lang="en-US" sz="2000" b="1" dirty="0">
              <a:solidFill>
                <a:schemeClr val="tx1"/>
              </a:solidFill>
            </a:endParaRPr>
          </a:p>
          <a:p>
            <a:pPr algn="ctr"/>
            <a:r>
              <a:rPr lang="en-US" sz="2000" b="1" dirty="0">
                <a:solidFill>
                  <a:schemeClr val="tx1"/>
                </a:solidFill>
              </a:rPr>
              <a:t>Is this fair?</a:t>
            </a:r>
          </a:p>
          <a:p>
            <a:pPr algn="ctr"/>
            <a:endParaRPr lang="en-US" sz="2000" b="1" dirty="0">
              <a:solidFill>
                <a:schemeClr val="tx1"/>
              </a:solidFill>
            </a:endParaRPr>
          </a:p>
          <a:p>
            <a:pPr algn="ctr"/>
            <a:r>
              <a:rPr lang="en-US" sz="2000" b="1" dirty="0">
                <a:solidFill>
                  <a:schemeClr val="tx1"/>
                </a:solidFill>
              </a:rPr>
              <a:t>Should his legacy by ‘celebrated’ today?</a:t>
            </a:r>
          </a:p>
        </p:txBody>
      </p:sp>
      <p:pic>
        <p:nvPicPr>
          <p:cNvPr id="4" name="Online Media 3" title="History vs. Christopher Columbus - Alex Gendler">
            <a:hlinkClick r:id="" action="ppaction://media"/>
            <a:extLst>
              <a:ext uri="{FF2B5EF4-FFF2-40B4-BE49-F238E27FC236}">
                <a16:creationId xmlns:a16="http://schemas.microsoft.com/office/drawing/2014/main" id="{26FD5CDE-859D-415A-A5C6-AAA1359C84A4}"/>
              </a:ext>
            </a:extLst>
          </p:cNvPr>
          <p:cNvPicPr>
            <a:picLocks noRot="1" noChangeAspect="1"/>
          </p:cNvPicPr>
          <p:nvPr>
            <a:videoFile r:link="rId1"/>
          </p:nvPr>
        </p:nvPicPr>
        <p:blipFill>
          <a:blip r:embed="rId5"/>
          <a:stretch>
            <a:fillRect/>
          </a:stretch>
        </p:blipFill>
        <p:spPr>
          <a:xfrm>
            <a:off x="3919369" y="1821724"/>
            <a:ext cx="4073563" cy="2291379"/>
          </a:xfrm>
          <a:prstGeom prst="rect">
            <a:avLst/>
          </a:prstGeom>
        </p:spPr>
      </p:pic>
      <p:pic>
        <p:nvPicPr>
          <p:cNvPr id="7" name="Online Media 6" title="Adam Ruins Everything - Christopher Columbus Was a Murderous Moron | truTV">
            <a:hlinkClick r:id="" action="ppaction://media"/>
            <a:extLst>
              <a:ext uri="{FF2B5EF4-FFF2-40B4-BE49-F238E27FC236}">
                <a16:creationId xmlns:a16="http://schemas.microsoft.com/office/drawing/2014/main" id="{13977ACC-54F8-4873-9180-CC8EA342108D}"/>
              </a:ext>
            </a:extLst>
          </p:cNvPr>
          <p:cNvPicPr>
            <a:picLocks noRot="1" noChangeAspect="1"/>
          </p:cNvPicPr>
          <p:nvPr>
            <a:videoFile r:link="rId2"/>
          </p:nvPr>
        </p:nvPicPr>
        <p:blipFill>
          <a:blip r:embed="rId6"/>
          <a:stretch>
            <a:fillRect/>
          </a:stretch>
        </p:blipFill>
        <p:spPr>
          <a:xfrm>
            <a:off x="3919369" y="4249352"/>
            <a:ext cx="4073563" cy="2291380"/>
          </a:xfrm>
          <a:prstGeom prst="rect">
            <a:avLst/>
          </a:prstGeom>
        </p:spPr>
      </p:pic>
    </p:spTree>
    <p:extLst>
      <p:ext uri="{BB962C8B-B14F-4D97-AF65-F5344CB8AC3E}">
        <p14:creationId xmlns:p14="http://schemas.microsoft.com/office/powerpoint/2010/main" val="18933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fld id="{00000000-1234-1234-1234-123412341234}" type="slidenum">
              <a:rPr lang="en" smtClean="0">
                <a:solidFill>
                  <a:srgbClr val="FFFFFF"/>
                </a:solidFill>
              </a:rPr>
              <a:pPr/>
              <a:t>4</a:t>
            </a:fld>
            <a:endParaRPr lang="en">
              <a:solidFill>
                <a:srgbClr val="FFFFFF"/>
              </a:solidFill>
            </a:endParaRPr>
          </a:p>
        </p:txBody>
      </p:sp>
      <p:sp>
        <p:nvSpPr>
          <p:cNvPr id="4" name="Text Placeholder 3"/>
          <p:cNvSpPr>
            <a:spLocks noGrp="1"/>
          </p:cNvSpPr>
          <p:nvPr>
            <p:ph type="body" idx="1"/>
          </p:nvPr>
        </p:nvSpPr>
        <p:spPr/>
        <p:txBody>
          <a:bodyPr/>
          <a:lstStyle/>
          <a:p>
            <a:endParaRPr lang="en-US"/>
          </a:p>
        </p:txBody>
      </p:sp>
      <p:sp>
        <p:nvSpPr>
          <p:cNvPr id="5" name="Rectangle 4"/>
          <p:cNvSpPr/>
          <p:nvPr/>
        </p:nvSpPr>
        <p:spPr>
          <a:xfrm>
            <a:off x="0" y="0"/>
            <a:ext cx="12192000" cy="6857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p:cNvSpPr txBox="1"/>
          <p:nvPr/>
        </p:nvSpPr>
        <p:spPr>
          <a:xfrm>
            <a:off x="3438104" y="132702"/>
            <a:ext cx="5315793" cy="461665"/>
          </a:xfrm>
          <a:prstGeom prst="rect">
            <a:avLst/>
          </a:prstGeom>
          <a:noFill/>
        </p:spPr>
        <p:txBody>
          <a:bodyPr wrap="square" rtlCol="0">
            <a:spAutoFit/>
          </a:bodyPr>
          <a:lstStyle/>
          <a:p>
            <a:r>
              <a:rPr lang="en-US" sz="2400" dirty="0"/>
              <a:t>Columbus – Hero or Villain?</a:t>
            </a:r>
          </a:p>
        </p:txBody>
      </p:sp>
      <p:graphicFrame>
        <p:nvGraphicFramePr>
          <p:cNvPr id="6" name="Table 5"/>
          <p:cNvGraphicFramePr>
            <a:graphicFrameLocks noGrp="1"/>
          </p:cNvGraphicFramePr>
          <p:nvPr>
            <p:extLst>
              <p:ext uri="{D42A27DB-BD31-4B8C-83A1-F6EECF244321}">
                <p14:modId xmlns:p14="http://schemas.microsoft.com/office/powerpoint/2010/main" val="3490889134"/>
              </p:ext>
            </p:extLst>
          </p:nvPr>
        </p:nvGraphicFramePr>
        <p:xfrm>
          <a:off x="567069" y="719668"/>
          <a:ext cx="11171275" cy="5251495"/>
        </p:xfrm>
        <a:graphic>
          <a:graphicData uri="http://schemas.openxmlformats.org/drawingml/2006/table">
            <a:tbl>
              <a:tblPr firstRow="1" bandRow="1"/>
              <a:tblGrid>
                <a:gridCol w="1956391">
                  <a:extLst>
                    <a:ext uri="{9D8B030D-6E8A-4147-A177-3AD203B41FA5}">
                      <a16:colId xmlns:a16="http://schemas.microsoft.com/office/drawing/2014/main" val="2972550096"/>
                    </a:ext>
                  </a:extLst>
                </a:gridCol>
                <a:gridCol w="9214884">
                  <a:extLst>
                    <a:ext uri="{9D8B030D-6E8A-4147-A177-3AD203B41FA5}">
                      <a16:colId xmlns:a16="http://schemas.microsoft.com/office/drawing/2014/main" val="3560545402"/>
                    </a:ext>
                  </a:extLst>
                </a:gridCol>
              </a:tblGrid>
              <a:tr h="487680">
                <a:tc>
                  <a:txBody>
                    <a:bodyPr/>
                    <a:lstStyle/>
                    <a:p>
                      <a:pPr algn="ctr"/>
                      <a:r>
                        <a:rPr lang="en-US" sz="2400" dirty="0"/>
                        <a:t>Source</a:t>
                      </a:r>
                    </a:p>
                  </a:txBody>
                  <a:tcPr marL="121920" marR="121920" marT="60960" marB="60960"/>
                </a:tc>
                <a:tc>
                  <a:txBody>
                    <a:bodyPr/>
                    <a:lstStyle/>
                    <a:p>
                      <a:pPr algn="ctr"/>
                      <a:r>
                        <a:rPr lang="en-US" sz="2400" dirty="0"/>
                        <a:t>What does it suggest about Columbus?</a:t>
                      </a:r>
                    </a:p>
                  </a:txBody>
                  <a:tcPr marL="121920" marR="121920" marT="60960" marB="60960"/>
                </a:tc>
                <a:extLst>
                  <a:ext uri="{0D108BD9-81ED-4DB2-BD59-A6C34878D82A}">
                    <a16:rowId xmlns:a16="http://schemas.microsoft.com/office/drawing/2014/main" val="140476380"/>
                  </a:ext>
                </a:extLst>
              </a:tr>
              <a:tr h="952763">
                <a:tc>
                  <a:txBody>
                    <a:bodyPr/>
                    <a:lstStyle/>
                    <a:p>
                      <a:pPr algn="ctr"/>
                      <a:r>
                        <a:rPr lang="en-US" sz="2400" dirty="0"/>
                        <a:t>1</a:t>
                      </a:r>
                    </a:p>
                  </a:txBody>
                  <a:tcPr marL="121920" marR="121920" marT="60960" marB="60960"/>
                </a:tc>
                <a:tc>
                  <a:txBody>
                    <a:bodyPr/>
                    <a:lstStyle/>
                    <a:p>
                      <a:pPr algn="ctr"/>
                      <a:endParaRPr lang="en-US" sz="2400" dirty="0"/>
                    </a:p>
                  </a:txBody>
                  <a:tcPr marL="121920" marR="121920" marT="60960" marB="60960"/>
                </a:tc>
                <a:extLst>
                  <a:ext uri="{0D108BD9-81ED-4DB2-BD59-A6C34878D82A}">
                    <a16:rowId xmlns:a16="http://schemas.microsoft.com/office/drawing/2014/main" val="2400110971"/>
                  </a:ext>
                </a:extLst>
              </a:tr>
              <a:tr h="952763">
                <a:tc>
                  <a:txBody>
                    <a:bodyPr/>
                    <a:lstStyle/>
                    <a:p>
                      <a:pPr algn="ctr"/>
                      <a:r>
                        <a:rPr lang="en-US" sz="2400" dirty="0"/>
                        <a:t>2</a:t>
                      </a:r>
                    </a:p>
                  </a:txBody>
                  <a:tcPr marL="121920" marR="121920" marT="60960" marB="60960"/>
                </a:tc>
                <a:tc>
                  <a:txBody>
                    <a:bodyPr/>
                    <a:lstStyle/>
                    <a:p>
                      <a:pPr algn="ctr"/>
                      <a:endParaRPr lang="en-US" sz="2400"/>
                    </a:p>
                  </a:txBody>
                  <a:tcPr marL="121920" marR="121920" marT="60960" marB="60960"/>
                </a:tc>
                <a:extLst>
                  <a:ext uri="{0D108BD9-81ED-4DB2-BD59-A6C34878D82A}">
                    <a16:rowId xmlns:a16="http://schemas.microsoft.com/office/drawing/2014/main" val="1785277429"/>
                  </a:ext>
                </a:extLst>
              </a:tr>
              <a:tr h="952763">
                <a:tc>
                  <a:txBody>
                    <a:bodyPr/>
                    <a:lstStyle/>
                    <a:p>
                      <a:pPr algn="ctr"/>
                      <a:r>
                        <a:rPr lang="en-US" sz="2400" dirty="0"/>
                        <a:t>3</a:t>
                      </a:r>
                    </a:p>
                  </a:txBody>
                  <a:tcPr marL="121920" marR="121920" marT="60960" marB="60960"/>
                </a:tc>
                <a:tc>
                  <a:txBody>
                    <a:bodyPr/>
                    <a:lstStyle/>
                    <a:p>
                      <a:pPr algn="ctr"/>
                      <a:endParaRPr lang="en-US" sz="2400"/>
                    </a:p>
                  </a:txBody>
                  <a:tcPr marL="121920" marR="121920" marT="60960" marB="60960"/>
                </a:tc>
                <a:extLst>
                  <a:ext uri="{0D108BD9-81ED-4DB2-BD59-A6C34878D82A}">
                    <a16:rowId xmlns:a16="http://schemas.microsoft.com/office/drawing/2014/main" val="2558555168"/>
                  </a:ext>
                </a:extLst>
              </a:tr>
              <a:tr h="952763">
                <a:tc>
                  <a:txBody>
                    <a:bodyPr/>
                    <a:lstStyle/>
                    <a:p>
                      <a:pPr algn="ctr"/>
                      <a:r>
                        <a:rPr lang="en-US" sz="2400" dirty="0"/>
                        <a:t>4</a:t>
                      </a:r>
                    </a:p>
                  </a:txBody>
                  <a:tcPr marL="121920" marR="121920" marT="60960" marB="60960"/>
                </a:tc>
                <a:tc>
                  <a:txBody>
                    <a:bodyPr/>
                    <a:lstStyle/>
                    <a:p>
                      <a:pPr algn="ctr"/>
                      <a:endParaRPr lang="en-US" sz="2400"/>
                    </a:p>
                  </a:txBody>
                  <a:tcPr marL="121920" marR="121920" marT="60960" marB="60960"/>
                </a:tc>
                <a:extLst>
                  <a:ext uri="{0D108BD9-81ED-4DB2-BD59-A6C34878D82A}">
                    <a16:rowId xmlns:a16="http://schemas.microsoft.com/office/drawing/2014/main" val="3617828597"/>
                  </a:ext>
                </a:extLst>
              </a:tr>
              <a:tr h="952763">
                <a:tc>
                  <a:txBody>
                    <a:bodyPr/>
                    <a:lstStyle/>
                    <a:p>
                      <a:pPr algn="ctr"/>
                      <a:r>
                        <a:rPr lang="en-US" sz="2400" dirty="0"/>
                        <a:t>5</a:t>
                      </a:r>
                    </a:p>
                  </a:txBody>
                  <a:tcPr marL="121920" marR="121920" marT="60960" marB="60960"/>
                </a:tc>
                <a:tc>
                  <a:txBody>
                    <a:bodyPr/>
                    <a:lstStyle/>
                    <a:p>
                      <a:pPr algn="ctr"/>
                      <a:endParaRPr lang="en-US" sz="2400" dirty="0"/>
                    </a:p>
                  </a:txBody>
                  <a:tcPr marL="121920" marR="121920" marT="60960" marB="60960"/>
                </a:tc>
                <a:extLst>
                  <a:ext uri="{0D108BD9-81ED-4DB2-BD59-A6C34878D82A}">
                    <a16:rowId xmlns:a16="http://schemas.microsoft.com/office/drawing/2014/main" val="2151003407"/>
                  </a:ext>
                </a:extLst>
              </a:tr>
            </a:tbl>
          </a:graphicData>
        </a:graphic>
      </p:graphicFrame>
    </p:spTree>
    <p:extLst>
      <p:ext uri="{BB962C8B-B14F-4D97-AF65-F5344CB8AC3E}">
        <p14:creationId xmlns:p14="http://schemas.microsoft.com/office/powerpoint/2010/main" val="356426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69145007"/>
              </p:ext>
            </p:extLst>
          </p:nvPr>
        </p:nvGraphicFramePr>
        <p:xfrm>
          <a:off x="751663" y="851643"/>
          <a:ext cx="10862160" cy="4959846"/>
        </p:xfrm>
        <a:graphic>
          <a:graphicData uri="http://schemas.openxmlformats.org/drawingml/2006/table">
            <a:tbl>
              <a:tblPr firstRow="1" bandRow="1"/>
              <a:tblGrid>
                <a:gridCol w="5431080">
                  <a:extLst>
                    <a:ext uri="{9D8B030D-6E8A-4147-A177-3AD203B41FA5}">
                      <a16:colId xmlns:a16="http://schemas.microsoft.com/office/drawing/2014/main" val="1077887002"/>
                    </a:ext>
                  </a:extLst>
                </a:gridCol>
                <a:gridCol w="5431080">
                  <a:extLst>
                    <a:ext uri="{9D8B030D-6E8A-4147-A177-3AD203B41FA5}">
                      <a16:colId xmlns:a16="http://schemas.microsoft.com/office/drawing/2014/main" val="3388551261"/>
                    </a:ext>
                  </a:extLst>
                </a:gridCol>
              </a:tblGrid>
              <a:tr h="892316">
                <a:tc>
                  <a:txBody>
                    <a:bodyPr/>
                    <a:lstStyle/>
                    <a:p>
                      <a:pPr algn="ctr"/>
                      <a:endParaRPr lang="en-US" sz="3600" dirty="0"/>
                    </a:p>
                    <a:p>
                      <a:pPr algn="ctr"/>
                      <a:r>
                        <a:rPr lang="en-US" sz="3600" dirty="0"/>
                        <a:t>HERO</a:t>
                      </a:r>
                    </a:p>
                  </a:txBody>
                  <a:tcPr marL="121920" marR="121920" marT="60960" marB="60960">
                    <a:solidFill>
                      <a:schemeClr val="bg1"/>
                    </a:solidFill>
                  </a:tcPr>
                </a:tc>
                <a:tc>
                  <a:txBody>
                    <a:bodyPr/>
                    <a:lstStyle/>
                    <a:p>
                      <a:pPr algn="ctr"/>
                      <a:endParaRPr lang="en-US" sz="3600" dirty="0"/>
                    </a:p>
                    <a:p>
                      <a:pPr algn="ctr"/>
                      <a:r>
                        <a:rPr lang="en-US" sz="3600" dirty="0"/>
                        <a:t>VILLAIN</a:t>
                      </a:r>
                    </a:p>
                  </a:txBody>
                  <a:tcPr marL="121920" marR="121920" marT="60960" marB="60960">
                    <a:solidFill>
                      <a:schemeClr val="bg1"/>
                    </a:solidFill>
                  </a:tcPr>
                </a:tc>
                <a:extLst>
                  <a:ext uri="{0D108BD9-81ED-4DB2-BD59-A6C34878D82A}">
                    <a16:rowId xmlns:a16="http://schemas.microsoft.com/office/drawing/2014/main" val="2705704052"/>
                  </a:ext>
                </a:extLst>
              </a:tr>
              <a:tr h="3740646">
                <a:tc>
                  <a:txBody>
                    <a:bodyPr/>
                    <a:lstStyle/>
                    <a:p>
                      <a:pPr algn="ctr"/>
                      <a:endParaRPr lang="en-US" sz="3600"/>
                    </a:p>
                  </a:txBody>
                  <a:tcPr marL="121920" marR="121920" marT="60960" marB="60960">
                    <a:solidFill>
                      <a:schemeClr val="bg1"/>
                    </a:solidFill>
                  </a:tcPr>
                </a:tc>
                <a:tc>
                  <a:txBody>
                    <a:bodyPr/>
                    <a:lstStyle/>
                    <a:p>
                      <a:pPr algn="ctr"/>
                      <a:endParaRPr lang="en-US" sz="3600" dirty="0"/>
                    </a:p>
                  </a:txBody>
                  <a:tcPr marL="121920" marR="121920" marT="60960" marB="60960">
                    <a:solidFill>
                      <a:schemeClr val="bg1"/>
                    </a:solidFill>
                  </a:tcPr>
                </a:tc>
                <a:extLst>
                  <a:ext uri="{0D108BD9-81ED-4DB2-BD59-A6C34878D82A}">
                    <a16:rowId xmlns:a16="http://schemas.microsoft.com/office/drawing/2014/main" val="3728838389"/>
                  </a:ext>
                </a:extLst>
              </a:tr>
            </a:tbl>
          </a:graphicData>
        </a:graphic>
      </p:graphicFrame>
      <p:sp>
        <p:nvSpPr>
          <p:cNvPr id="9" name="Shape 363"/>
          <p:cNvSpPr/>
          <p:nvPr/>
        </p:nvSpPr>
        <p:spPr>
          <a:xfrm rot="10800000">
            <a:off x="5448448" y="228046"/>
            <a:ext cx="5137647" cy="447811"/>
          </a:xfrm>
          <a:prstGeom prst="chevron">
            <a:avLst>
              <a:gd name="adj" fmla="val 29853"/>
            </a:avLst>
          </a:prstGeom>
          <a:solidFill>
            <a:schemeClr val="accent1">
              <a:lumMod val="20000"/>
              <a:lumOff val="80000"/>
            </a:schemeClr>
          </a:solidFill>
          <a:ln>
            <a:noFill/>
          </a:ln>
        </p:spPr>
        <p:txBody>
          <a:bodyPr lIns="121900" tIns="121900" rIns="121900" bIns="121900" anchor="ctr" anchorCtr="0">
            <a:noAutofit/>
          </a:bodyPr>
          <a:lstStyle/>
          <a:p>
            <a:pPr algn="ctr"/>
            <a:r>
              <a:rPr lang="en" sz="1200" dirty="0">
                <a:latin typeface="Nunito Sans"/>
                <a:ea typeface="Nunito Sans"/>
                <a:cs typeface="Nunito Sans"/>
                <a:sym typeface="Nunito Sans"/>
              </a:rPr>
              <a:t>Num/Lit Settler</a:t>
            </a:r>
          </a:p>
        </p:txBody>
      </p:sp>
      <p:sp>
        <p:nvSpPr>
          <p:cNvPr id="10" name="Shape 363"/>
          <p:cNvSpPr/>
          <p:nvPr/>
        </p:nvSpPr>
        <p:spPr>
          <a:xfrm>
            <a:off x="2780760" y="228049"/>
            <a:ext cx="7438861" cy="447812"/>
          </a:xfrm>
          <a:prstGeom prst="chevron">
            <a:avLst>
              <a:gd name="adj" fmla="val 29853"/>
            </a:avLst>
          </a:prstGeom>
          <a:solidFill>
            <a:schemeClr val="accent1">
              <a:lumMod val="20000"/>
              <a:lumOff val="80000"/>
            </a:schemeClr>
          </a:solidFill>
          <a:ln>
            <a:noFill/>
          </a:ln>
        </p:spPr>
        <p:txBody>
          <a:bodyPr lIns="121900" tIns="121900" rIns="121900" bIns="121900" anchor="ctr" anchorCtr="0">
            <a:noAutofit/>
          </a:bodyPr>
          <a:lstStyle/>
          <a:p>
            <a:pPr algn="ctr"/>
            <a:r>
              <a:rPr lang="en-US" sz="2133" b="1" u="sng" dirty="0">
                <a:latin typeface="Nunito Sans"/>
                <a:ea typeface="Nunito Sans"/>
                <a:cs typeface="Nunito Sans"/>
                <a:sym typeface="Nunito Sans"/>
              </a:rPr>
              <a:t>COLUMBUS: Hero or Villain?</a:t>
            </a:r>
            <a:endParaRPr lang="en" sz="2133" dirty="0">
              <a:latin typeface="Nunito Sans"/>
              <a:ea typeface="Nunito Sans"/>
              <a:cs typeface="Nunito Sans"/>
              <a:sym typeface="Nunito Sans"/>
            </a:endParaRPr>
          </a:p>
        </p:txBody>
      </p:sp>
    </p:spTree>
    <p:extLst>
      <p:ext uri="{BB962C8B-B14F-4D97-AF65-F5344CB8AC3E}">
        <p14:creationId xmlns:p14="http://schemas.microsoft.com/office/powerpoint/2010/main" val="276155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nobody's debating this election season | CSNY">
            <a:extLst>
              <a:ext uri="{FF2B5EF4-FFF2-40B4-BE49-F238E27FC236}">
                <a16:creationId xmlns:a16="http://schemas.microsoft.com/office/drawing/2014/main" id="{39F5B058-84FE-40B3-9051-74DCF12CD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11" y="2978452"/>
            <a:ext cx="6001032" cy="3446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4862B41-D3D3-4394-AACF-65F11099B6B7}"/>
              </a:ext>
            </a:extLst>
          </p:cNvPr>
          <p:cNvPicPr>
            <a:picLocks noChangeAspect="1"/>
          </p:cNvPicPr>
          <p:nvPr/>
        </p:nvPicPr>
        <p:blipFill rotWithShape="1">
          <a:blip r:embed="rId3"/>
          <a:srcRect l="178" b="7725"/>
          <a:stretch/>
        </p:blipFill>
        <p:spPr>
          <a:xfrm>
            <a:off x="7645826" y="967617"/>
            <a:ext cx="4024684" cy="5583163"/>
          </a:xfrm>
          <a:prstGeom prst="rect">
            <a:avLst/>
          </a:prstGeom>
        </p:spPr>
      </p:pic>
      <p:sp>
        <p:nvSpPr>
          <p:cNvPr id="4" name="Title 1">
            <a:extLst>
              <a:ext uri="{FF2B5EF4-FFF2-40B4-BE49-F238E27FC236}">
                <a16:creationId xmlns:a16="http://schemas.microsoft.com/office/drawing/2014/main" id="{D1C694FF-2682-4B92-B1C1-C470B3C66D57}"/>
              </a:ext>
            </a:extLst>
          </p:cNvPr>
          <p:cNvSpPr>
            <a:spLocks noGrp="1"/>
          </p:cNvSpPr>
          <p:nvPr>
            <p:ph type="ctrTitle"/>
          </p:nvPr>
        </p:nvSpPr>
        <p:spPr>
          <a:xfrm>
            <a:off x="1857374" y="433009"/>
            <a:ext cx="4087306" cy="2226677"/>
          </a:xfrm>
        </p:spPr>
        <p:txBody>
          <a:bodyPr anchor="b">
            <a:normAutofit fontScale="90000"/>
          </a:bodyPr>
          <a:lstStyle/>
          <a:p>
            <a:r>
              <a:rPr lang="en-US" sz="5400" b="1" u="sng" dirty="0"/>
              <a:t>Columbus</a:t>
            </a:r>
            <a:r>
              <a:rPr lang="en-US" sz="5400" dirty="0"/>
              <a:t>  Hero or Villain?</a:t>
            </a:r>
          </a:p>
        </p:txBody>
      </p:sp>
    </p:spTree>
    <p:extLst>
      <p:ext uri="{BB962C8B-B14F-4D97-AF65-F5344CB8AC3E}">
        <p14:creationId xmlns:p14="http://schemas.microsoft.com/office/powerpoint/2010/main" val="169543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ikac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4751">
            <a:off x="8670823" y="1520155"/>
            <a:ext cx="3254349" cy="2897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862" y="1192939"/>
            <a:ext cx="8705516" cy="639149"/>
          </a:xfrm>
        </p:spPr>
        <p:txBody>
          <a:bodyPr>
            <a:normAutofit fontScale="90000"/>
          </a:bodyPr>
          <a:lstStyle/>
          <a:p>
            <a:r>
              <a:rPr lang="en-US" b="1" u="sng" dirty="0">
                <a:solidFill>
                  <a:schemeClr val="tx1"/>
                </a:solidFill>
              </a:rPr>
              <a:t>TRY TO WRITE TWO ‘PEEKA PARAGRAPHS’</a:t>
            </a:r>
          </a:p>
        </p:txBody>
      </p:sp>
      <p:sp>
        <p:nvSpPr>
          <p:cNvPr id="3" name="Content Placeholder 2"/>
          <p:cNvSpPr>
            <a:spLocks noGrp="1"/>
          </p:cNvSpPr>
          <p:nvPr>
            <p:ph idx="1"/>
          </p:nvPr>
        </p:nvSpPr>
        <p:spPr>
          <a:xfrm>
            <a:off x="65987" y="1802676"/>
            <a:ext cx="11165264" cy="4765752"/>
          </a:xfrm>
        </p:spPr>
        <p:txBody>
          <a:bodyPr>
            <a:noAutofit/>
          </a:bodyPr>
          <a:lstStyle/>
          <a:p>
            <a:pPr marL="514338" indent="-514338">
              <a:buFont typeface="+mj-lt"/>
              <a:buAutoNum type="arabicPeriod"/>
            </a:pPr>
            <a:r>
              <a:rPr lang="en-US" sz="2133" b="1" dirty="0"/>
              <a:t>POINT: (Identify a cause…)</a:t>
            </a:r>
          </a:p>
          <a:p>
            <a:pPr marL="514338" indent="-514338">
              <a:buFont typeface="+mj-lt"/>
              <a:buAutoNum type="arabicPeriod"/>
            </a:pPr>
            <a:endParaRPr lang="en-US" sz="2133" b="1" dirty="0"/>
          </a:p>
          <a:p>
            <a:pPr marL="514338" indent="-514338">
              <a:buFont typeface="+mj-lt"/>
              <a:buAutoNum type="arabicPeriod"/>
            </a:pPr>
            <a:r>
              <a:rPr lang="en-US" sz="2133" b="1" dirty="0">
                <a:solidFill>
                  <a:srgbClr val="002060"/>
                </a:solidFill>
              </a:rPr>
              <a:t>EXAMPLE (Give one piece of detail/evidence to support your point):</a:t>
            </a:r>
          </a:p>
          <a:p>
            <a:pPr marL="514338" indent="-514338">
              <a:buFont typeface="+mj-lt"/>
              <a:buAutoNum type="arabicPeriod"/>
            </a:pPr>
            <a:endParaRPr lang="en-US" sz="2133" b="1" dirty="0">
              <a:solidFill>
                <a:srgbClr val="002060"/>
              </a:solidFill>
            </a:endParaRPr>
          </a:p>
          <a:p>
            <a:pPr marL="514338" indent="-514338">
              <a:buFont typeface="+mj-lt"/>
              <a:buAutoNum type="arabicPeriod"/>
            </a:pPr>
            <a:r>
              <a:rPr lang="en-US" sz="2133" b="1" dirty="0">
                <a:solidFill>
                  <a:srgbClr val="002060"/>
                </a:solidFill>
              </a:rPr>
              <a:t>EXPLAIN: (Explain why your point supports your argument)</a:t>
            </a:r>
          </a:p>
          <a:p>
            <a:pPr marL="514338" indent="-514338">
              <a:buFont typeface="+mj-lt"/>
              <a:buAutoNum type="arabicPeriod"/>
            </a:pPr>
            <a:endParaRPr lang="en-US" sz="2133" b="1" dirty="0">
              <a:solidFill>
                <a:srgbClr val="002060"/>
              </a:solidFill>
            </a:endParaRPr>
          </a:p>
          <a:p>
            <a:pPr marL="514338" indent="-514338">
              <a:buFont typeface="+mj-lt"/>
              <a:buAutoNum type="arabicPeriod"/>
            </a:pPr>
            <a:r>
              <a:rPr lang="en-US" sz="2133" b="1" dirty="0">
                <a:solidFill>
                  <a:srgbClr val="002060"/>
                </a:solidFill>
              </a:rPr>
              <a:t>KNOWLEDGE (Use your own knowledge to link to another reason that Columbus was/was not a hero)</a:t>
            </a:r>
          </a:p>
          <a:p>
            <a:pPr marL="514338" indent="-514338">
              <a:buFont typeface="+mj-lt"/>
              <a:buAutoNum type="arabicPeriod"/>
            </a:pPr>
            <a:endParaRPr lang="en-US" sz="2133" b="1" dirty="0"/>
          </a:p>
          <a:p>
            <a:pPr marL="514338" indent="-514338">
              <a:buFont typeface="+mj-lt"/>
              <a:buAutoNum type="arabicPeriod"/>
            </a:pPr>
            <a:r>
              <a:rPr lang="en-US" sz="2133" b="1" dirty="0"/>
              <a:t>ANSWER (give a direct answer to the question asked)</a:t>
            </a:r>
          </a:p>
        </p:txBody>
      </p:sp>
      <p:sp>
        <p:nvSpPr>
          <p:cNvPr id="5" name="Rectangle 4">
            <a:extLst>
              <a:ext uri="{FF2B5EF4-FFF2-40B4-BE49-F238E27FC236}">
                <a16:creationId xmlns:a16="http://schemas.microsoft.com/office/drawing/2014/main" id="{8DE0A3F0-DB53-4F50-9FA8-6C186F9F0CD9}"/>
              </a:ext>
            </a:extLst>
          </p:cNvPr>
          <p:cNvSpPr/>
          <p:nvPr/>
        </p:nvSpPr>
        <p:spPr>
          <a:xfrm>
            <a:off x="0" y="-30779"/>
            <a:ext cx="12192000" cy="1077218"/>
          </a:xfrm>
          <a:prstGeom prst="rect">
            <a:avLst/>
          </a:prstGeom>
          <a:solidFill>
            <a:srgbClr val="FFFF00"/>
          </a:solidFill>
        </p:spPr>
        <p:txBody>
          <a:bodyPr wrap="square">
            <a:spAutoFit/>
          </a:bodyPr>
          <a:lstStyle/>
          <a:p>
            <a:pPr algn="ctr">
              <a:defRPr/>
            </a:pPr>
            <a:r>
              <a:rPr lang="en-GB" sz="3200" u="sng" dirty="0"/>
              <a:t>Question: </a:t>
            </a:r>
          </a:p>
          <a:p>
            <a:pPr algn="ctr">
              <a:defRPr/>
            </a:pPr>
            <a:r>
              <a:rPr lang="en-GB" sz="3200" u="sng" dirty="0"/>
              <a:t>Columbus – Hero or Villain?</a:t>
            </a:r>
          </a:p>
        </p:txBody>
      </p:sp>
      <p:sp>
        <p:nvSpPr>
          <p:cNvPr id="6" name="Rounded Rectangle 5"/>
          <p:cNvSpPr/>
          <p:nvPr/>
        </p:nvSpPr>
        <p:spPr>
          <a:xfrm>
            <a:off x="8090452" y="4976405"/>
            <a:ext cx="3893623" cy="1646311"/>
          </a:xfrm>
          <a:prstGeom prst="roundRect">
            <a:avLst/>
          </a:prstGeom>
          <a:solidFill>
            <a:srgbClr val="0BE93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See the next two slides for a breakdown of how PEEKA paragraphs can help you.</a:t>
            </a:r>
          </a:p>
        </p:txBody>
      </p:sp>
    </p:spTree>
    <p:extLst>
      <p:ext uri="{BB962C8B-B14F-4D97-AF65-F5344CB8AC3E}">
        <p14:creationId xmlns:p14="http://schemas.microsoft.com/office/powerpoint/2010/main" val="98292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pikachu">
            <a:extLst>
              <a:ext uri="{FF2B5EF4-FFF2-40B4-BE49-F238E27FC236}">
                <a16:creationId xmlns:a16="http://schemas.microsoft.com/office/drawing/2014/main" id="{DC237AB6-BCFF-4ED4-A1AB-32D3D8C01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4751">
            <a:off x="1511156" y="31564"/>
            <a:ext cx="1294845" cy="1152899"/>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a:extLst>
              <a:ext uri="{FF2B5EF4-FFF2-40B4-BE49-F238E27FC236}">
                <a16:creationId xmlns:a16="http://schemas.microsoft.com/office/drawing/2014/main" id="{E4C1B01A-1F38-4E33-9E67-9D3A634242F9}"/>
              </a:ext>
            </a:extLst>
          </p:cNvPr>
          <p:cNvSpPr/>
          <p:nvPr/>
        </p:nvSpPr>
        <p:spPr>
          <a:xfrm>
            <a:off x="113122" y="1060452"/>
            <a:ext cx="11965755" cy="4552951"/>
          </a:xfrm>
          <a:prstGeom prst="roundRect">
            <a:avLst/>
          </a:prstGeom>
          <a:solidFill>
            <a:srgbClr val="06060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667" dirty="0">
                <a:solidFill>
                  <a:schemeClr val="bg1"/>
                </a:solidFill>
              </a:rPr>
              <a:t>Question: </a:t>
            </a:r>
            <a:r>
              <a:rPr lang="en-GB" sz="2800" u="sng" dirty="0"/>
              <a:t>Columbus – Hero or Villain?</a:t>
            </a:r>
          </a:p>
          <a:p>
            <a:pPr algn="ctr">
              <a:defRPr/>
            </a:pPr>
            <a:endParaRPr lang="en-GB" sz="2667" u="sng" dirty="0"/>
          </a:p>
          <a:p>
            <a:pPr eaLnBrk="1" hangingPunct="1">
              <a:defRPr/>
            </a:pPr>
            <a:endParaRPr lang="en-GB" sz="2400" dirty="0">
              <a:solidFill>
                <a:schemeClr val="bg1"/>
              </a:solidFill>
            </a:endParaRPr>
          </a:p>
          <a:p>
            <a:pPr eaLnBrk="1" hangingPunct="1">
              <a:defRPr/>
            </a:pPr>
            <a:r>
              <a:rPr lang="en-GB" sz="2400" dirty="0">
                <a:solidFill>
                  <a:schemeClr val="bg1"/>
                </a:solidFill>
              </a:rPr>
              <a:t>One reason Christopher Columbus can be seen as a villain can be in the way he treated the native people of the Americas. He enslaved many of the people in what is now modern day Dominican Republic and when they tried to protest he killed them and displayed their bodies in public to scare the others. Actions like this clearly show that Columbus was a brutal and murderous man who had no care for the lives of the natives. In addition, when the Spanish King and Queen heard about his actions they were so horrified that they striped him of his title as governor. Therefore we can clearly see that Columbus was no hero to the people of the Americas or even the Spanish who had sent him.</a:t>
            </a:r>
          </a:p>
        </p:txBody>
      </p:sp>
      <p:sp>
        <p:nvSpPr>
          <p:cNvPr id="10" name="Rounded Rectangular Callout 9">
            <a:extLst>
              <a:ext uri="{FF2B5EF4-FFF2-40B4-BE49-F238E27FC236}">
                <a16:creationId xmlns:a16="http://schemas.microsoft.com/office/drawing/2014/main" id="{78B72CA2-0013-48AC-A1A1-1E50A2FB1453}"/>
              </a:ext>
            </a:extLst>
          </p:cNvPr>
          <p:cNvSpPr/>
          <p:nvPr/>
        </p:nvSpPr>
        <p:spPr>
          <a:xfrm>
            <a:off x="3071813" y="234952"/>
            <a:ext cx="7416800" cy="746125"/>
          </a:xfrm>
          <a:prstGeom prst="wedgeRoundRectCallout">
            <a:avLst>
              <a:gd name="adj1" fmla="val -52779"/>
              <a:gd name="adj2" fmla="val -13667"/>
              <a:gd name="adj3" fmla="val 1666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p>
        </p:txBody>
      </p:sp>
      <p:sp>
        <p:nvSpPr>
          <p:cNvPr id="24580" name="Title 1">
            <a:extLst>
              <a:ext uri="{FF2B5EF4-FFF2-40B4-BE49-F238E27FC236}">
                <a16:creationId xmlns:a16="http://schemas.microsoft.com/office/drawing/2014/main" id="{09A79D62-F213-4596-B8B8-9E5B91828B95}"/>
              </a:ext>
            </a:extLst>
          </p:cNvPr>
          <p:cNvSpPr>
            <a:spLocks noGrp="1"/>
          </p:cNvSpPr>
          <p:nvPr>
            <p:ph type="title"/>
          </p:nvPr>
        </p:nvSpPr>
        <p:spPr>
          <a:xfrm>
            <a:off x="3303590" y="155575"/>
            <a:ext cx="7185025" cy="825500"/>
          </a:xfrm>
        </p:spPr>
        <p:txBody>
          <a:bodyPr/>
          <a:lstStyle/>
          <a:p>
            <a:pPr eaLnBrk="1" hangingPunct="1"/>
            <a:r>
              <a:rPr lang="en-GB" altLang="en-US"/>
              <a:t>Teacher modelled paragraph!</a:t>
            </a:r>
          </a:p>
        </p:txBody>
      </p:sp>
      <p:sp>
        <p:nvSpPr>
          <p:cNvPr id="14" name="Cloud Callout 13">
            <a:extLst>
              <a:ext uri="{FF2B5EF4-FFF2-40B4-BE49-F238E27FC236}">
                <a16:creationId xmlns:a16="http://schemas.microsoft.com/office/drawing/2014/main" id="{F1303904-26A0-4ED6-95A4-9E2B6F7AB178}"/>
              </a:ext>
            </a:extLst>
          </p:cNvPr>
          <p:cNvSpPr/>
          <p:nvPr/>
        </p:nvSpPr>
        <p:spPr>
          <a:xfrm>
            <a:off x="9418835" y="5360405"/>
            <a:ext cx="2449512" cy="1800225"/>
          </a:xfrm>
          <a:prstGeom prst="cloudCallout">
            <a:avLst>
              <a:gd name="adj1" fmla="val -54092"/>
              <a:gd name="adj2" fmla="val -452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t>Volunteers to read?</a:t>
            </a:r>
          </a:p>
        </p:txBody>
      </p:sp>
    </p:spTree>
    <p:extLst>
      <p:ext uri="{BB962C8B-B14F-4D97-AF65-F5344CB8AC3E}">
        <p14:creationId xmlns:p14="http://schemas.microsoft.com/office/powerpoint/2010/main" val="198799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4C1B01A-1F38-4E33-9E67-9D3A634242F9}"/>
              </a:ext>
            </a:extLst>
          </p:cNvPr>
          <p:cNvSpPr/>
          <p:nvPr/>
        </p:nvSpPr>
        <p:spPr>
          <a:xfrm>
            <a:off x="226245" y="1062038"/>
            <a:ext cx="11642103" cy="4552951"/>
          </a:xfrm>
          <a:prstGeom prst="roundRect">
            <a:avLst/>
          </a:prstGeom>
          <a:solidFill>
            <a:srgbClr val="06060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bg1"/>
                </a:solidFill>
              </a:rPr>
              <a:t>Question: </a:t>
            </a:r>
            <a:r>
              <a:rPr lang="en-GB" sz="2400" u="sng" dirty="0"/>
              <a:t>Columbus – Hero or Villain?</a:t>
            </a:r>
          </a:p>
          <a:p>
            <a:pPr algn="ctr">
              <a:defRPr/>
            </a:pPr>
            <a:endParaRPr lang="en-GB" sz="2400" u="sng" dirty="0"/>
          </a:p>
          <a:p>
            <a:pPr eaLnBrk="1" hangingPunct="1">
              <a:defRPr/>
            </a:pPr>
            <a:r>
              <a:rPr lang="en-GB" sz="2400" dirty="0">
                <a:solidFill>
                  <a:srgbClr val="FF0000"/>
                </a:solidFill>
              </a:rPr>
              <a:t>One reason Christopher Columbus can be seen as a villain can be in the way he treated the native people of the Americas</a:t>
            </a:r>
            <a:r>
              <a:rPr lang="en-GB" sz="2400" dirty="0">
                <a:solidFill>
                  <a:schemeClr val="bg1"/>
                </a:solidFill>
              </a:rPr>
              <a:t>. </a:t>
            </a:r>
            <a:r>
              <a:rPr lang="en-GB" sz="2400" dirty="0">
                <a:solidFill>
                  <a:srgbClr val="FFC000"/>
                </a:solidFill>
              </a:rPr>
              <a:t>He enslaved many of the people in what is now modern day Dominican Republic and when they tried to protest he killed them and displayed their bodies in public to scare the others. </a:t>
            </a:r>
            <a:r>
              <a:rPr lang="en-GB" sz="2400" dirty="0">
                <a:solidFill>
                  <a:srgbClr val="00B050"/>
                </a:solidFill>
              </a:rPr>
              <a:t>Actions like this clearly show that Columbus was a brutal and murderous man who had no care for the lives of the natives. </a:t>
            </a:r>
            <a:r>
              <a:rPr lang="en-GB" sz="2400" dirty="0">
                <a:solidFill>
                  <a:schemeClr val="bg1"/>
                </a:solidFill>
              </a:rPr>
              <a:t>In addition, when the Spanish King and Queen heard about his actions they were so horrified that they striped him of his title as governor. </a:t>
            </a:r>
            <a:r>
              <a:rPr lang="en-GB" sz="2400" dirty="0">
                <a:solidFill>
                  <a:srgbClr val="FFFF00"/>
                </a:solidFill>
              </a:rPr>
              <a:t>Therefore we can clearly see that Columbus was no hero to the people of the Americas or even the Spanish who had sent him.</a:t>
            </a:r>
          </a:p>
        </p:txBody>
      </p:sp>
      <p:sp>
        <p:nvSpPr>
          <p:cNvPr id="10" name="Rounded Rectangular Callout 9">
            <a:extLst>
              <a:ext uri="{FF2B5EF4-FFF2-40B4-BE49-F238E27FC236}">
                <a16:creationId xmlns:a16="http://schemas.microsoft.com/office/drawing/2014/main" id="{78B72CA2-0013-48AC-A1A1-1E50A2FB1453}"/>
              </a:ext>
            </a:extLst>
          </p:cNvPr>
          <p:cNvSpPr/>
          <p:nvPr/>
        </p:nvSpPr>
        <p:spPr>
          <a:xfrm>
            <a:off x="3071813" y="234952"/>
            <a:ext cx="7416800" cy="746125"/>
          </a:xfrm>
          <a:prstGeom prst="wedgeRoundRectCallout">
            <a:avLst>
              <a:gd name="adj1" fmla="val -52779"/>
              <a:gd name="adj2" fmla="val -13667"/>
              <a:gd name="adj3" fmla="val 16667"/>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p>
        </p:txBody>
      </p:sp>
      <p:sp>
        <p:nvSpPr>
          <p:cNvPr id="24580" name="Title 1">
            <a:extLst>
              <a:ext uri="{FF2B5EF4-FFF2-40B4-BE49-F238E27FC236}">
                <a16:creationId xmlns:a16="http://schemas.microsoft.com/office/drawing/2014/main" id="{09A79D62-F213-4596-B8B8-9E5B91828B95}"/>
              </a:ext>
            </a:extLst>
          </p:cNvPr>
          <p:cNvSpPr>
            <a:spLocks noGrp="1"/>
          </p:cNvSpPr>
          <p:nvPr>
            <p:ph type="title"/>
          </p:nvPr>
        </p:nvSpPr>
        <p:spPr>
          <a:xfrm>
            <a:off x="3303590" y="155575"/>
            <a:ext cx="7185025" cy="825500"/>
          </a:xfrm>
        </p:spPr>
        <p:txBody>
          <a:bodyPr/>
          <a:lstStyle/>
          <a:p>
            <a:pPr eaLnBrk="1" hangingPunct="1"/>
            <a:r>
              <a:rPr lang="en-GB" altLang="en-US" dirty="0"/>
              <a:t>Teacher modelled paragraph!</a:t>
            </a:r>
          </a:p>
        </p:txBody>
      </p:sp>
      <p:pic>
        <p:nvPicPr>
          <p:cNvPr id="7" name="Picture 2" descr="Image result for pikachu">
            <a:extLst>
              <a:ext uri="{FF2B5EF4-FFF2-40B4-BE49-F238E27FC236}">
                <a16:creationId xmlns:a16="http://schemas.microsoft.com/office/drawing/2014/main" id="{DC237AB6-BCFF-4ED4-A1AB-32D3D8C01F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14751">
            <a:off x="1511156" y="31564"/>
            <a:ext cx="1294845" cy="115289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1">
            <a:extLst>
              <a:ext uri="{FF2B5EF4-FFF2-40B4-BE49-F238E27FC236}">
                <a16:creationId xmlns:a16="http://schemas.microsoft.com/office/drawing/2014/main" id="{3761616E-504B-472C-96FC-2F659A760EC5}"/>
              </a:ext>
            </a:extLst>
          </p:cNvPr>
          <p:cNvSpPr/>
          <p:nvPr/>
        </p:nvSpPr>
        <p:spPr>
          <a:xfrm>
            <a:off x="1304466" y="5800723"/>
            <a:ext cx="1861191" cy="71913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Point</a:t>
            </a:r>
          </a:p>
        </p:txBody>
      </p:sp>
      <p:sp>
        <p:nvSpPr>
          <p:cNvPr id="9" name="Rounded Rectangle 7">
            <a:extLst>
              <a:ext uri="{FF2B5EF4-FFF2-40B4-BE49-F238E27FC236}">
                <a16:creationId xmlns:a16="http://schemas.microsoft.com/office/drawing/2014/main" id="{4CD2AE5E-21E4-487F-9562-668A5845D83C}"/>
              </a:ext>
            </a:extLst>
          </p:cNvPr>
          <p:cNvSpPr/>
          <p:nvPr/>
        </p:nvSpPr>
        <p:spPr>
          <a:xfrm>
            <a:off x="3221093" y="5797550"/>
            <a:ext cx="1862435" cy="720725"/>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Evidence</a:t>
            </a:r>
          </a:p>
        </p:txBody>
      </p:sp>
      <p:sp>
        <p:nvSpPr>
          <p:cNvPr id="12" name="Rounded Rectangle 8">
            <a:extLst>
              <a:ext uri="{FF2B5EF4-FFF2-40B4-BE49-F238E27FC236}">
                <a16:creationId xmlns:a16="http://schemas.microsoft.com/office/drawing/2014/main" id="{B192FED1-CBA7-4BBA-8E74-A7884A93156C}"/>
              </a:ext>
            </a:extLst>
          </p:cNvPr>
          <p:cNvSpPr/>
          <p:nvPr/>
        </p:nvSpPr>
        <p:spPr>
          <a:xfrm>
            <a:off x="5164783" y="5795963"/>
            <a:ext cx="1862435" cy="7207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Explain</a:t>
            </a:r>
          </a:p>
        </p:txBody>
      </p:sp>
      <p:sp>
        <p:nvSpPr>
          <p:cNvPr id="13" name="Rounded Rectangle 1">
            <a:extLst>
              <a:ext uri="{FF2B5EF4-FFF2-40B4-BE49-F238E27FC236}">
                <a16:creationId xmlns:a16="http://schemas.microsoft.com/office/drawing/2014/main" id="{30C13FF4-7AF1-43E1-8F0C-884711838635}"/>
              </a:ext>
            </a:extLst>
          </p:cNvPr>
          <p:cNvSpPr/>
          <p:nvPr/>
        </p:nvSpPr>
        <p:spPr>
          <a:xfrm>
            <a:off x="7108473" y="5773913"/>
            <a:ext cx="1861191" cy="719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Knowledge (COMPARE)</a:t>
            </a:r>
          </a:p>
        </p:txBody>
      </p:sp>
      <p:sp>
        <p:nvSpPr>
          <p:cNvPr id="15" name="Rounded Rectangle 1">
            <a:extLst>
              <a:ext uri="{FF2B5EF4-FFF2-40B4-BE49-F238E27FC236}">
                <a16:creationId xmlns:a16="http://schemas.microsoft.com/office/drawing/2014/main" id="{0F3B93E0-32A6-410A-A7E8-F370189400E3}"/>
              </a:ext>
            </a:extLst>
          </p:cNvPr>
          <p:cNvSpPr/>
          <p:nvPr/>
        </p:nvSpPr>
        <p:spPr>
          <a:xfrm>
            <a:off x="9050918" y="5795961"/>
            <a:ext cx="1861191" cy="7191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400" dirty="0">
                <a:solidFill>
                  <a:schemeClr val="tx1"/>
                </a:solidFill>
              </a:rPr>
              <a:t>Answer</a:t>
            </a:r>
          </a:p>
        </p:txBody>
      </p:sp>
    </p:spTree>
    <p:extLst>
      <p:ext uri="{BB962C8B-B14F-4D97-AF65-F5344CB8AC3E}">
        <p14:creationId xmlns:p14="http://schemas.microsoft.com/office/powerpoint/2010/main" val="214377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1273</Words>
  <Application>Microsoft Office PowerPoint</Application>
  <PresentationFormat>Widescreen</PresentationFormat>
  <Paragraphs>144</Paragraphs>
  <Slides>24</Slides>
  <Notes>12</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 Narrow</vt:lpstr>
      <vt:lpstr>Assistant</vt:lpstr>
      <vt:lpstr>Bodoni MT</vt:lpstr>
      <vt:lpstr>Calibri</vt:lpstr>
      <vt:lpstr>Calibri Light</vt:lpstr>
      <vt:lpstr>Corbel</vt:lpstr>
      <vt:lpstr>Georgia</vt:lpstr>
      <vt:lpstr>Nunito Sans</vt:lpstr>
      <vt:lpstr>open-sans</vt:lpstr>
      <vt:lpstr>Rockwell</vt:lpstr>
      <vt:lpstr>Office Theme</vt:lpstr>
      <vt:lpstr>PowerPoint Presentation</vt:lpstr>
      <vt:lpstr>Columbus  Hero or Villain?</vt:lpstr>
      <vt:lpstr>PowerPoint Presentation</vt:lpstr>
      <vt:lpstr>PowerPoint Presentation</vt:lpstr>
      <vt:lpstr>PowerPoint Presentation</vt:lpstr>
      <vt:lpstr>Columbus  Hero or Villain?</vt:lpstr>
      <vt:lpstr>TRY TO WRITE TWO ‘PEEKA PARAGRAPHS’</vt:lpstr>
      <vt:lpstr>Teacher modelled paragraph!</vt:lpstr>
      <vt:lpstr>Teacher modelled paragraph!</vt:lpstr>
      <vt:lpstr>PowerPoint Presentation</vt:lpstr>
      <vt:lpstr>Return to your original mind map and add in any new information you have now learned – in a different colour.</vt:lpstr>
      <vt:lpstr>Scholarship/Further Reading Task (Homework).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Christopher Columbus:  Hero or Villain? Source Analysis, Debate &amp; Extended Writing 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Grange</dc:creator>
  <cp:lastModifiedBy>Paul Grange</cp:lastModifiedBy>
  <cp:revision>2</cp:revision>
  <dcterms:created xsi:type="dcterms:W3CDTF">2020-09-13T19:19:21Z</dcterms:created>
  <dcterms:modified xsi:type="dcterms:W3CDTF">2020-09-13T19:28:41Z</dcterms:modified>
</cp:coreProperties>
</file>